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1" r:id="rId3"/>
    <p:sldId id="263" r:id="rId4"/>
    <p:sldId id="256" r:id="rId5"/>
    <p:sldId id="262" r:id="rId6"/>
    <p:sldId id="258" r:id="rId7"/>
    <p:sldId id="259" r:id="rId8"/>
    <p:sldId id="260" r:id="rId9"/>
    <p:sldId id="281" r:id="rId10"/>
    <p:sldId id="282" r:id="rId11"/>
    <p:sldId id="264" r:id="rId12"/>
    <p:sldId id="270" r:id="rId13"/>
    <p:sldId id="277" r:id="rId14"/>
    <p:sldId id="280" r:id="rId15"/>
    <p:sldId id="274" r:id="rId16"/>
    <p:sldId id="26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41A2A-ECE2-4757-9F87-245E7FC162B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23D9D0B-26D0-4740-9613-9639FD2D761E}">
      <dgm:prSet phldrT="[Texto]" custT="1"/>
      <dgm:spPr/>
      <dgm:t>
        <a:bodyPr/>
        <a:lstStyle/>
        <a:p>
          <a:pPr algn="just">
            <a:buFont typeface="Times New Roman" panose="02020603050405020304" pitchFamily="18" charset="0"/>
            <a:buChar char="•"/>
          </a:pPr>
          <a:r>
            <a:rPr lang="es-CO" sz="3800" dirty="0">
              <a:latin typeface="Arial" panose="020B0604020202020204" pitchFamily="34" charset="0"/>
              <a:cs typeface="Arial" panose="020B0604020202020204" pitchFamily="34" charset="0"/>
            </a:rPr>
            <a:t>Campus Virtual</a:t>
          </a:r>
        </a:p>
      </dgm:t>
    </dgm:pt>
    <dgm:pt modelId="{993B9B78-957C-43CD-B9E7-A3BED76BD198}" type="parTrans" cxnId="{3AE4506B-D948-41E9-BD61-0C051BE7C3ED}">
      <dgm:prSet/>
      <dgm:spPr/>
      <dgm:t>
        <a:bodyPr/>
        <a:lstStyle/>
        <a:p>
          <a:endParaRPr lang="es-CO"/>
        </a:p>
      </dgm:t>
    </dgm:pt>
    <dgm:pt modelId="{DA9EE3F0-2273-40AF-BA11-1EC240973E57}" type="sibTrans" cxnId="{3AE4506B-D948-41E9-BD61-0C051BE7C3ED}">
      <dgm:prSet/>
      <dgm:spPr/>
      <dgm:t>
        <a:bodyPr/>
        <a:lstStyle/>
        <a:p>
          <a:endParaRPr lang="es-CO"/>
        </a:p>
      </dgm:t>
    </dgm:pt>
    <dgm:pt modelId="{F14AE22C-0A0F-4BCF-8DAE-15D6602CEB1C}">
      <dgm:prSet phldrT="[Texto]" custT="1"/>
      <dgm:spPr/>
      <dgm:t>
        <a:bodyPr/>
        <a:lstStyle/>
        <a:p>
          <a:pPr algn="just">
            <a:buFont typeface="Times New Roman" panose="02020603050405020304" pitchFamily="18" charset="0"/>
            <a:buChar char="•"/>
          </a:pPr>
          <a:r>
            <a:rPr lang="es-ES" sz="3800" dirty="0">
              <a:latin typeface="Arial" panose="020B0604020202020204" pitchFamily="34" charset="0"/>
              <a:cs typeface="Arial" panose="020B0604020202020204" pitchFamily="34" charset="0"/>
            </a:rPr>
            <a:t>Programa Bienestar Social</a:t>
          </a:r>
          <a:endParaRPr lang="es-CO" sz="3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08195-BE7F-4BF5-B962-9567E45045F0}" type="parTrans" cxnId="{B4CC6853-C6E8-4DEE-AC74-DA509C688644}">
      <dgm:prSet/>
      <dgm:spPr/>
      <dgm:t>
        <a:bodyPr/>
        <a:lstStyle/>
        <a:p>
          <a:endParaRPr lang="es-CO"/>
        </a:p>
      </dgm:t>
    </dgm:pt>
    <dgm:pt modelId="{1AC44A94-9BB7-4606-9DE3-FB4020E6F949}" type="sibTrans" cxnId="{B4CC6853-C6E8-4DEE-AC74-DA509C688644}">
      <dgm:prSet/>
      <dgm:spPr/>
      <dgm:t>
        <a:bodyPr/>
        <a:lstStyle/>
        <a:p>
          <a:endParaRPr lang="es-CO"/>
        </a:p>
      </dgm:t>
    </dgm:pt>
    <dgm:pt modelId="{932828C9-19CE-4D09-90BC-9E877ADFBDA6}">
      <dgm:prSet phldrT="[Texto]" custT="1"/>
      <dgm:spPr/>
      <dgm:t>
        <a:bodyPr/>
        <a:lstStyle/>
        <a:p>
          <a:pPr algn="just">
            <a:buFont typeface="Times New Roman" panose="02020603050405020304" pitchFamily="18" charset="0"/>
            <a:buChar char="•"/>
          </a:pPr>
          <a:r>
            <a:rPr lang="es-CO" sz="3800" dirty="0">
              <a:latin typeface="Arial" panose="020B0604020202020204" pitchFamily="34" charset="0"/>
              <a:cs typeface="Arial" panose="020B0604020202020204" pitchFamily="34" charset="0"/>
            </a:rPr>
            <a:t>Plan de Trabajo SG-SST</a:t>
          </a:r>
        </a:p>
      </dgm:t>
    </dgm:pt>
    <dgm:pt modelId="{9A37407D-C743-40BC-B039-40D14635EC49}" type="parTrans" cxnId="{48B7B25A-7EB7-4D3F-8FE5-AED94C0DA718}">
      <dgm:prSet/>
      <dgm:spPr/>
      <dgm:t>
        <a:bodyPr/>
        <a:lstStyle/>
        <a:p>
          <a:endParaRPr lang="es-CO"/>
        </a:p>
      </dgm:t>
    </dgm:pt>
    <dgm:pt modelId="{133D8615-8F34-416F-9228-CD3E1411D8C6}" type="sibTrans" cxnId="{48B7B25A-7EB7-4D3F-8FE5-AED94C0DA718}">
      <dgm:prSet/>
      <dgm:spPr/>
      <dgm:t>
        <a:bodyPr/>
        <a:lstStyle/>
        <a:p>
          <a:endParaRPr lang="es-CO"/>
        </a:p>
      </dgm:t>
    </dgm:pt>
    <dgm:pt modelId="{67D2786B-619E-4FFB-B531-3B427257517C}">
      <dgm:prSet custT="1"/>
      <dgm:spPr/>
      <dgm:t>
        <a:bodyPr/>
        <a:lstStyle/>
        <a:p>
          <a:pPr algn="just">
            <a:buFont typeface="Times New Roman" panose="02020603050405020304" pitchFamily="18" charset="0"/>
            <a:buChar char="•"/>
          </a:pPr>
          <a:r>
            <a:rPr lang="es-CO" sz="3800" dirty="0">
              <a:latin typeface="Arial" panose="020B0604020202020204" pitchFamily="34" charset="0"/>
              <a:cs typeface="Arial" panose="020B0604020202020204" pitchFamily="34" charset="0"/>
            </a:rPr>
            <a:t>Ventanilla Virtual</a:t>
          </a:r>
        </a:p>
      </dgm:t>
    </dgm:pt>
    <dgm:pt modelId="{B65BBE08-3A83-4BFE-BDDC-E6C84214C0AE}" type="parTrans" cxnId="{5FF5C1FF-BA64-4D21-AF5C-1CD8E5EFBDCC}">
      <dgm:prSet/>
      <dgm:spPr/>
      <dgm:t>
        <a:bodyPr/>
        <a:lstStyle/>
        <a:p>
          <a:endParaRPr lang="es-CO"/>
        </a:p>
      </dgm:t>
    </dgm:pt>
    <dgm:pt modelId="{45E6AA74-2672-4E95-B210-27B016DA4A68}" type="sibTrans" cxnId="{5FF5C1FF-BA64-4D21-AF5C-1CD8E5EFBDCC}">
      <dgm:prSet/>
      <dgm:spPr/>
      <dgm:t>
        <a:bodyPr/>
        <a:lstStyle/>
        <a:p>
          <a:endParaRPr lang="es-CO"/>
        </a:p>
      </dgm:t>
    </dgm:pt>
    <dgm:pt modelId="{CA55D7E8-46C7-4E82-A0C7-E5F8893F0082}" type="pres">
      <dgm:prSet presAssocID="{C2141A2A-ECE2-4757-9F87-245E7FC162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F202435-8D4E-45F1-9BCC-5F9249605719}" type="pres">
      <dgm:prSet presAssocID="{C2141A2A-ECE2-4757-9F87-245E7FC162B7}" presName="Name1" presStyleCnt="0"/>
      <dgm:spPr/>
    </dgm:pt>
    <dgm:pt modelId="{9E537653-78DA-48AD-9C6C-F35521EBFB03}" type="pres">
      <dgm:prSet presAssocID="{C2141A2A-ECE2-4757-9F87-245E7FC162B7}" presName="cycle" presStyleCnt="0"/>
      <dgm:spPr/>
    </dgm:pt>
    <dgm:pt modelId="{3B15C33F-2F21-4906-9F0F-672AE2AC8A20}" type="pres">
      <dgm:prSet presAssocID="{C2141A2A-ECE2-4757-9F87-245E7FC162B7}" presName="srcNode" presStyleLbl="node1" presStyleIdx="0" presStyleCnt="4"/>
      <dgm:spPr/>
    </dgm:pt>
    <dgm:pt modelId="{66EFE218-7CDA-47DD-9C0A-A3A933DB90FF}" type="pres">
      <dgm:prSet presAssocID="{C2141A2A-ECE2-4757-9F87-245E7FC162B7}" presName="conn" presStyleLbl="parChTrans1D2" presStyleIdx="0" presStyleCnt="1"/>
      <dgm:spPr/>
      <dgm:t>
        <a:bodyPr/>
        <a:lstStyle/>
        <a:p>
          <a:endParaRPr lang="es-CO"/>
        </a:p>
      </dgm:t>
    </dgm:pt>
    <dgm:pt modelId="{F87675EC-2C68-4563-87F1-9805FC48B2A8}" type="pres">
      <dgm:prSet presAssocID="{C2141A2A-ECE2-4757-9F87-245E7FC162B7}" presName="extraNode" presStyleLbl="node1" presStyleIdx="0" presStyleCnt="4"/>
      <dgm:spPr/>
    </dgm:pt>
    <dgm:pt modelId="{8577ED41-A567-432F-97A7-A39E11249684}" type="pres">
      <dgm:prSet presAssocID="{C2141A2A-ECE2-4757-9F87-245E7FC162B7}" presName="dstNode" presStyleLbl="node1" presStyleIdx="0" presStyleCnt="4"/>
      <dgm:spPr/>
    </dgm:pt>
    <dgm:pt modelId="{613C7683-7C21-434A-847D-43C07A7217EE}" type="pres">
      <dgm:prSet presAssocID="{023D9D0B-26D0-4740-9613-9639FD2D761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CF0F5F-A1FD-45C4-AB14-70B649C7E3A3}" type="pres">
      <dgm:prSet presAssocID="{023D9D0B-26D0-4740-9613-9639FD2D761E}" presName="accent_1" presStyleCnt="0"/>
      <dgm:spPr/>
    </dgm:pt>
    <dgm:pt modelId="{0AEE4282-675C-4242-85E7-0147651458EE}" type="pres">
      <dgm:prSet presAssocID="{023D9D0B-26D0-4740-9613-9639FD2D761E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0B8F293-07FF-4F9E-B2C3-9BCA30E597B7}" type="pres">
      <dgm:prSet presAssocID="{F14AE22C-0A0F-4BCF-8DAE-15D6602CEB1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0D2EE3-60EB-42A7-BBC3-D94742953789}" type="pres">
      <dgm:prSet presAssocID="{F14AE22C-0A0F-4BCF-8DAE-15D6602CEB1C}" presName="accent_2" presStyleCnt="0"/>
      <dgm:spPr/>
    </dgm:pt>
    <dgm:pt modelId="{DA441D85-5CAC-43EA-B1C1-23266D73E8D4}" type="pres">
      <dgm:prSet presAssocID="{F14AE22C-0A0F-4BCF-8DAE-15D6602CEB1C}" presName="accentRepeatNode" presStyleLbl="solidFgAcc1" presStyleIdx="1" presStyleCnt="4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C0679131-4AEA-4C16-9662-B3937F9F4B20}" type="pres">
      <dgm:prSet presAssocID="{932828C9-19CE-4D09-90BC-9E877ADFBD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AB4890-7682-4B0B-8DDC-0AC38E601290}" type="pres">
      <dgm:prSet presAssocID="{932828C9-19CE-4D09-90BC-9E877ADFBDA6}" presName="accent_3" presStyleCnt="0"/>
      <dgm:spPr/>
    </dgm:pt>
    <dgm:pt modelId="{1AF1F86A-7052-489F-A044-B9D1D472997A}" type="pres">
      <dgm:prSet presAssocID="{932828C9-19CE-4D09-90BC-9E877ADFBDA6}" presName="accentRepeatNode" presStyleLbl="solidFgAcc1" presStyleIdx="2" presStyleCnt="4"/>
      <dgm:spPr>
        <a:blipFill rotWithShape="0"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  <dgm:pt modelId="{BBEF2796-4A05-4D24-BAE6-81B61E521DB5}" type="pres">
      <dgm:prSet presAssocID="{67D2786B-619E-4FFB-B531-3B427257517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34BB2A-EBB2-4E89-89D3-3CAEB33D3D7F}" type="pres">
      <dgm:prSet presAssocID="{67D2786B-619E-4FFB-B531-3B427257517C}" presName="accent_4" presStyleCnt="0"/>
      <dgm:spPr/>
    </dgm:pt>
    <dgm:pt modelId="{811038FF-71C5-4546-9560-E73D36EAA93C}" type="pres">
      <dgm:prSet presAssocID="{67D2786B-619E-4FFB-B531-3B427257517C}" presName="accentRepeatNode" presStyleLbl="solidFgAcc1" presStyleIdx="3" presStyleCnt="4"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5FF5C1FF-BA64-4D21-AF5C-1CD8E5EFBDCC}" srcId="{C2141A2A-ECE2-4757-9F87-245E7FC162B7}" destId="{67D2786B-619E-4FFB-B531-3B427257517C}" srcOrd="3" destOrd="0" parTransId="{B65BBE08-3A83-4BFE-BDDC-E6C84214C0AE}" sibTransId="{45E6AA74-2672-4E95-B210-27B016DA4A68}"/>
    <dgm:cxn modelId="{A6E326C7-4B16-4FBF-8960-B655C84BC52F}" type="presOf" srcId="{DA9EE3F0-2273-40AF-BA11-1EC240973E57}" destId="{66EFE218-7CDA-47DD-9C0A-A3A933DB90FF}" srcOrd="0" destOrd="0" presId="urn:microsoft.com/office/officeart/2008/layout/VerticalCurvedList"/>
    <dgm:cxn modelId="{3AE4506B-D948-41E9-BD61-0C051BE7C3ED}" srcId="{C2141A2A-ECE2-4757-9F87-245E7FC162B7}" destId="{023D9D0B-26D0-4740-9613-9639FD2D761E}" srcOrd="0" destOrd="0" parTransId="{993B9B78-957C-43CD-B9E7-A3BED76BD198}" sibTransId="{DA9EE3F0-2273-40AF-BA11-1EC240973E57}"/>
    <dgm:cxn modelId="{732AF384-5FF8-499E-9C53-8860F6336F78}" type="presOf" srcId="{C2141A2A-ECE2-4757-9F87-245E7FC162B7}" destId="{CA55D7E8-46C7-4E82-A0C7-E5F8893F0082}" srcOrd="0" destOrd="0" presId="urn:microsoft.com/office/officeart/2008/layout/VerticalCurvedList"/>
    <dgm:cxn modelId="{48B7B25A-7EB7-4D3F-8FE5-AED94C0DA718}" srcId="{C2141A2A-ECE2-4757-9F87-245E7FC162B7}" destId="{932828C9-19CE-4D09-90BC-9E877ADFBDA6}" srcOrd="2" destOrd="0" parTransId="{9A37407D-C743-40BC-B039-40D14635EC49}" sibTransId="{133D8615-8F34-416F-9228-CD3E1411D8C6}"/>
    <dgm:cxn modelId="{D03B2F4F-15B4-4D2E-B502-EF26505946F4}" type="presOf" srcId="{023D9D0B-26D0-4740-9613-9639FD2D761E}" destId="{613C7683-7C21-434A-847D-43C07A7217EE}" srcOrd="0" destOrd="0" presId="urn:microsoft.com/office/officeart/2008/layout/VerticalCurvedList"/>
    <dgm:cxn modelId="{B4CC6853-C6E8-4DEE-AC74-DA509C688644}" srcId="{C2141A2A-ECE2-4757-9F87-245E7FC162B7}" destId="{F14AE22C-0A0F-4BCF-8DAE-15D6602CEB1C}" srcOrd="1" destOrd="0" parTransId="{54E08195-BE7F-4BF5-B962-9567E45045F0}" sibTransId="{1AC44A94-9BB7-4606-9DE3-FB4020E6F949}"/>
    <dgm:cxn modelId="{592BCDA1-B46F-4B50-9B26-860501FCD0F8}" type="presOf" srcId="{F14AE22C-0A0F-4BCF-8DAE-15D6602CEB1C}" destId="{20B8F293-07FF-4F9E-B2C3-9BCA30E597B7}" srcOrd="0" destOrd="0" presId="urn:microsoft.com/office/officeart/2008/layout/VerticalCurvedList"/>
    <dgm:cxn modelId="{9B8713FB-52D3-460A-BA73-591D230733F0}" type="presOf" srcId="{67D2786B-619E-4FFB-B531-3B427257517C}" destId="{BBEF2796-4A05-4D24-BAE6-81B61E521DB5}" srcOrd="0" destOrd="0" presId="urn:microsoft.com/office/officeart/2008/layout/VerticalCurvedList"/>
    <dgm:cxn modelId="{F3386E83-6911-4D64-9909-089AC913CF90}" type="presOf" srcId="{932828C9-19CE-4D09-90BC-9E877ADFBDA6}" destId="{C0679131-4AEA-4C16-9662-B3937F9F4B20}" srcOrd="0" destOrd="0" presId="urn:microsoft.com/office/officeart/2008/layout/VerticalCurvedList"/>
    <dgm:cxn modelId="{C2F20588-FC2F-4D46-9751-16CECBE9E943}" type="presParOf" srcId="{CA55D7E8-46C7-4E82-A0C7-E5F8893F0082}" destId="{BF202435-8D4E-45F1-9BCC-5F9249605719}" srcOrd="0" destOrd="0" presId="urn:microsoft.com/office/officeart/2008/layout/VerticalCurvedList"/>
    <dgm:cxn modelId="{4C268F0E-F846-49A3-8DD0-92D21141CAA1}" type="presParOf" srcId="{BF202435-8D4E-45F1-9BCC-5F9249605719}" destId="{9E537653-78DA-48AD-9C6C-F35521EBFB03}" srcOrd="0" destOrd="0" presId="urn:microsoft.com/office/officeart/2008/layout/VerticalCurvedList"/>
    <dgm:cxn modelId="{7DA3779B-99AA-4D6D-8CC0-39B9DF8FE4AE}" type="presParOf" srcId="{9E537653-78DA-48AD-9C6C-F35521EBFB03}" destId="{3B15C33F-2F21-4906-9F0F-672AE2AC8A20}" srcOrd="0" destOrd="0" presId="urn:microsoft.com/office/officeart/2008/layout/VerticalCurvedList"/>
    <dgm:cxn modelId="{BC1729ED-4153-46B8-AFD7-F82A7A4A402F}" type="presParOf" srcId="{9E537653-78DA-48AD-9C6C-F35521EBFB03}" destId="{66EFE218-7CDA-47DD-9C0A-A3A933DB90FF}" srcOrd="1" destOrd="0" presId="urn:microsoft.com/office/officeart/2008/layout/VerticalCurvedList"/>
    <dgm:cxn modelId="{EAF21D7D-F08F-4217-A4A9-0D196733EA3D}" type="presParOf" srcId="{9E537653-78DA-48AD-9C6C-F35521EBFB03}" destId="{F87675EC-2C68-4563-87F1-9805FC48B2A8}" srcOrd="2" destOrd="0" presId="urn:microsoft.com/office/officeart/2008/layout/VerticalCurvedList"/>
    <dgm:cxn modelId="{D5E72554-1E3D-4ED8-BBB6-6350655E7270}" type="presParOf" srcId="{9E537653-78DA-48AD-9C6C-F35521EBFB03}" destId="{8577ED41-A567-432F-97A7-A39E11249684}" srcOrd="3" destOrd="0" presId="urn:microsoft.com/office/officeart/2008/layout/VerticalCurvedList"/>
    <dgm:cxn modelId="{EF2588B3-DEDF-4116-A981-AE9691851DA1}" type="presParOf" srcId="{BF202435-8D4E-45F1-9BCC-5F9249605719}" destId="{613C7683-7C21-434A-847D-43C07A7217EE}" srcOrd="1" destOrd="0" presId="urn:microsoft.com/office/officeart/2008/layout/VerticalCurvedList"/>
    <dgm:cxn modelId="{24FF95CB-83A2-46D3-BE02-7E946514B9E4}" type="presParOf" srcId="{BF202435-8D4E-45F1-9BCC-5F9249605719}" destId="{45CF0F5F-A1FD-45C4-AB14-70B649C7E3A3}" srcOrd="2" destOrd="0" presId="urn:microsoft.com/office/officeart/2008/layout/VerticalCurvedList"/>
    <dgm:cxn modelId="{3AF743F3-BF5D-49C3-B2CA-579276A15937}" type="presParOf" srcId="{45CF0F5F-A1FD-45C4-AB14-70B649C7E3A3}" destId="{0AEE4282-675C-4242-85E7-0147651458EE}" srcOrd="0" destOrd="0" presId="urn:microsoft.com/office/officeart/2008/layout/VerticalCurvedList"/>
    <dgm:cxn modelId="{21414A5D-A51E-4C6F-A4FA-EA732BF4A835}" type="presParOf" srcId="{BF202435-8D4E-45F1-9BCC-5F9249605719}" destId="{20B8F293-07FF-4F9E-B2C3-9BCA30E597B7}" srcOrd="3" destOrd="0" presId="urn:microsoft.com/office/officeart/2008/layout/VerticalCurvedList"/>
    <dgm:cxn modelId="{D43A2137-2EAD-4D8D-819B-BC7C2AC749DC}" type="presParOf" srcId="{BF202435-8D4E-45F1-9BCC-5F9249605719}" destId="{7B0D2EE3-60EB-42A7-BBC3-D94742953789}" srcOrd="4" destOrd="0" presId="urn:microsoft.com/office/officeart/2008/layout/VerticalCurvedList"/>
    <dgm:cxn modelId="{1846B72D-D2E2-4B80-A45F-5C0D027FCC9D}" type="presParOf" srcId="{7B0D2EE3-60EB-42A7-BBC3-D94742953789}" destId="{DA441D85-5CAC-43EA-B1C1-23266D73E8D4}" srcOrd="0" destOrd="0" presId="urn:microsoft.com/office/officeart/2008/layout/VerticalCurvedList"/>
    <dgm:cxn modelId="{286012C0-7536-4966-B291-7A6604691E58}" type="presParOf" srcId="{BF202435-8D4E-45F1-9BCC-5F9249605719}" destId="{C0679131-4AEA-4C16-9662-B3937F9F4B20}" srcOrd="5" destOrd="0" presId="urn:microsoft.com/office/officeart/2008/layout/VerticalCurvedList"/>
    <dgm:cxn modelId="{E4F42E43-FD63-4BD8-B311-4A85EDDA797C}" type="presParOf" srcId="{BF202435-8D4E-45F1-9BCC-5F9249605719}" destId="{F3AB4890-7682-4B0B-8DDC-0AC38E601290}" srcOrd="6" destOrd="0" presId="urn:microsoft.com/office/officeart/2008/layout/VerticalCurvedList"/>
    <dgm:cxn modelId="{07040AE9-AD30-44FF-BA14-8A6138A68C06}" type="presParOf" srcId="{F3AB4890-7682-4B0B-8DDC-0AC38E601290}" destId="{1AF1F86A-7052-489F-A044-B9D1D472997A}" srcOrd="0" destOrd="0" presId="urn:microsoft.com/office/officeart/2008/layout/VerticalCurvedList"/>
    <dgm:cxn modelId="{C2571A87-951F-4686-A5C1-F017EF548892}" type="presParOf" srcId="{BF202435-8D4E-45F1-9BCC-5F9249605719}" destId="{BBEF2796-4A05-4D24-BAE6-81B61E521DB5}" srcOrd="7" destOrd="0" presId="urn:microsoft.com/office/officeart/2008/layout/VerticalCurvedList"/>
    <dgm:cxn modelId="{2A7979C2-CCE1-4C9B-84AD-C83E6BD84B77}" type="presParOf" srcId="{BF202435-8D4E-45F1-9BCC-5F9249605719}" destId="{D834BB2A-EBB2-4E89-89D3-3CAEB33D3D7F}" srcOrd="8" destOrd="0" presId="urn:microsoft.com/office/officeart/2008/layout/VerticalCurvedList"/>
    <dgm:cxn modelId="{2D1BDC6F-3E97-4004-B433-187AF2A2DD40}" type="presParOf" srcId="{D834BB2A-EBB2-4E89-89D3-3CAEB33D3D7F}" destId="{811038FF-71C5-4546-9560-E73D36EAA9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AC1FB-A9C9-4617-B7B4-209462AA70E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73D1FA6-2951-401C-B977-EED9BF1100F5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Obligaciones laborales al día y disminución tiempo respuesta a trámites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11B6D-156A-44D8-91BC-63595E11F521}" type="sibTrans" cxnId="{BA9169B7-2C48-483D-98A4-B4386B1FF83B}">
      <dgm:prSet/>
      <dgm:spPr/>
      <dgm:t>
        <a:bodyPr/>
        <a:lstStyle/>
        <a:p>
          <a:endParaRPr lang="es-CO"/>
        </a:p>
      </dgm:t>
    </dgm:pt>
    <dgm:pt modelId="{C9A33C82-31E8-425D-A601-21D4F50C6BB4}" type="parTrans" cxnId="{BA9169B7-2C48-483D-98A4-B4386B1FF83B}">
      <dgm:prSet/>
      <dgm:spPr/>
      <dgm:t>
        <a:bodyPr/>
        <a:lstStyle/>
        <a:p>
          <a:endParaRPr lang="es-CO"/>
        </a:p>
      </dgm:t>
    </dgm:pt>
    <dgm:pt modelId="{5F08CB43-06C8-4BA3-AE45-25BC0CD1CC9B}">
      <dgm:prSet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Fortalecimiento de competencias de los servidores</a:t>
          </a:r>
        </a:p>
      </dgm:t>
    </dgm:pt>
    <dgm:pt modelId="{F98BF7A0-EA4D-4383-82C6-806903F72857}" type="sibTrans" cxnId="{D3590E4B-B1C0-44DE-8728-21C49215B47F}">
      <dgm:prSet/>
      <dgm:spPr/>
      <dgm:t>
        <a:bodyPr/>
        <a:lstStyle/>
        <a:p>
          <a:endParaRPr lang="es-CO"/>
        </a:p>
      </dgm:t>
    </dgm:pt>
    <dgm:pt modelId="{3A898547-86F2-4A1C-88C9-7C99C795B5F3}" type="parTrans" cxnId="{D3590E4B-B1C0-44DE-8728-21C49215B47F}">
      <dgm:prSet/>
      <dgm:spPr/>
      <dgm:t>
        <a:bodyPr/>
        <a:lstStyle/>
        <a:p>
          <a:endParaRPr lang="es-CO"/>
        </a:p>
      </dgm:t>
    </dgm:pt>
    <dgm:pt modelId="{33753E67-E0C5-4D50-A628-05FE4802033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Emisión Boletín sobre Cumplimiento Protocolo de Bioseguridad en el Ámbito Disciplinario</a:t>
          </a:r>
        </a:p>
      </dgm:t>
    </dgm:pt>
    <dgm:pt modelId="{DE55CAC2-A201-40D5-9984-9CFCC55D032A}" type="sibTrans" cxnId="{C25A5F32-D267-41DA-BCA6-4136DC18D665}">
      <dgm:prSet/>
      <dgm:spPr/>
      <dgm:t>
        <a:bodyPr/>
        <a:lstStyle/>
        <a:p>
          <a:endParaRPr lang="es-CO"/>
        </a:p>
      </dgm:t>
    </dgm:pt>
    <dgm:pt modelId="{5CB588B8-609C-4CB0-A723-559719F7362E}" type="parTrans" cxnId="{C25A5F32-D267-41DA-BCA6-4136DC18D665}">
      <dgm:prSet/>
      <dgm:spPr/>
      <dgm:t>
        <a:bodyPr/>
        <a:lstStyle/>
        <a:p>
          <a:endParaRPr lang="es-CO"/>
        </a:p>
      </dgm:t>
    </dgm:pt>
    <dgm:pt modelId="{CD541526-985B-4AEB-BA08-64EC7BF43F5C}">
      <dgm:prSet/>
      <dgm:spPr/>
      <dgm:t>
        <a:bodyPr/>
        <a:lstStyle/>
        <a:p>
          <a:pPr algn="l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 de los empleados con evaluación al desempeño laboral </a:t>
          </a:r>
          <a:endParaRPr lang="es-CO" dirty="0"/>
        </a:p>
      </dgm:t>
    </dgm:pt>
    <dgm:pt modelId="{DDB5C508-1EBF-42E2-A762-BA1A89A3E11E}" type="parTrans" cxnId="{2ED2FB63-8552-4DD8-8E12-046E3E4C1002}">
      <dgm:prSet/>
      <dgm:spPr/>
      <dgm:t>
        <a:bodyPr/>
        <a:lstStyle/>
        <a:p>
          <a:endParaRPr lang="es-CO"/>
        </a:p>
      </dgm:t>
    </dgm:pt>
    <dgm:pt modelId="{43CA5A5D-9DD0-4C38-AD0D-18D99ECE41FE}" type="sibTrans" cxnId="{2ED2FB63-8552-4DD8-8E12-046E3E4C1002}">
      <dgm:prSet/>
      <dgm:spPr/>
      <dgm:t>
        <a:bodyPr/>
        <a:lstStyle/>
        <a:p>
          <a:endParaRPr lang="es-CO"/>
        </a:p>
      </dgm:t>
    </dgm:pt>
    <dgm:pt modelId="{61D02CB7-E400-4447-9D8B-834194696EB8}" type="pres">
      <dgm:prSet presAssocID="{ECCAC1FB-A9C9-4617-B7B4-209462AA70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7B7A119-E90C-4696-A67C-5A6F5D28043F}" type="pres">
      <dgm:prSet presAssocID="{973D1FA6-2951-401C-B977-EED9BF1100F5}" presName="composite" presStyleCnt="0"/>
      <dgm:spPr/>
    </dgm:pt>
    <dgm:pt modelId="{94678945-847B-46F4-9D17-8EC247B92E4C}" type="pres">
      <dgm:prSet presAssocID="{973D1FA6-2951-401C-B977-EED9BF1100F5}" presName="imgShp" presStyleLbl="fgImgPlace1" presStyleIdx="0" presStyleCnt="4" custScaleX="94254" custScaleY="90591" custLinFactNeighborX="-20819" custLinFactNeighborY="27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s-CO"/>
        </a:p>
      </dgm:t>
    </dgm:pt>
    <dgm:pt modelId="{C5FCDEEA-F100-4F56-ADF9-F16C5575AE19}" type="pres">
      <dgm:prSet presAssocID="{973D1FA6-2951-401C-B977-EED9BF1100F5}" presName="txShp" presStyleLbl="node1" presStyleIdx="0" presStyleCnt="4" custScaleX="108313" custLinFactNeighborY="97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0033DB-F19C-41B3-8DF8-11469B608E06}" type="pres">
      <dgm:prSet presAssocID="{A6F11B6D-156A-44D8-91BC-63595E11F521}" presName="spacing" presStyleCnt="0"/>
      <dgm:spPr/>
    </dgm:pt>
    <dgm:pt modelId="{2485E603-FE93-4442-941B-F949682BCAC0}" type="pres">
      <dgm:prSet presAssocID="{5F08CB43-06C8-4BA3-AE45-25BC0CD1CC9B}" presName="composite" presStyleCnt="0"/>
      <dgm:spPr/>
    </dgm:pt>
    <dgm:pt modelId="{09B67FE6-4F4D-4AD8-AB09-1AD8678F4DF8}" type="pres">
      <dgm:prSet presAssocID="{5F08CB43-06C8-4BA3-AE45-25BC0CD1CC9B}" presName="imgShp" presStyleLbl="fgImgPlace1" presStyleIdx="1" presStyleCnt="4" custScaleX="113548" custScaleY="118897" custLinFactNeighborX="-2914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BAF56EF-5F9D-4ABC-96F1-A130B900A6B1}" type="pres">
      <dgm:prSet presAssocID="{5F08CB43-06C8-4BA3-AE45-25BC0CD1CC9B}" presName="txShp" presStyleLbl="node1" presStyleIdx="1" presStyleCnt="4" custScaleX="1044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4E06B9-D242-4735-9FB7-5C7670B59834}" type="pres">
      <dgm:prSet presAssocID="{F98BF7A0-EA4D-4383-82C6-806903F72857}" presName="spacing" presStyleCnt="0"/>
      <dgm:spPr/>
    </dgm:pt>
    <dgm:pt modelId="{D7AF7E7C-D2BF-4719-89BA-3D76E0FC56BB}" type="pres">
      <dgm:prSet presAssocID="{CD541526-985B-4AEB-BA08-64EC7BF43F5C}" presName="composite" presStyleCnt="0"/>
      <dgm:spPr/>
    </dgm:pt>
    <dgm:pt modelId="{1964E074-D0A9-4D71-A303-3A840F793035}" type="pres">
      <dgm:prSet presAssocID="{CD541526-985B-4AEB-BA08-64EC7BF43F5C}" presName="imgShp" presStyleLbl="fgImgPlace1" presStyleIdx="2" presStyleCnt="4" custLinFactNeighborX="-971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EC8C00B-D5A3-489C-806E-D5CD2769166B}" type="pres">
      <dgm:prSet presAssocID="{CD541526-985B-4AEB-BA08-64EC7BF43F5C}" presName="txShp" presStyleLbl="node1" presStyleIdx="2" presStyleCnt="4" custScaleX="1027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295F30-E853-47CE-B0EF-BF5A828E9908}" type="pres">
      <dgm:prSet presAssocID="{43CA5A5D-9DD0-4C38-AD0D-18D99ECE41FE}" presName="spacing" presStyleCnt="0"/>
      <dgm:spPr/>
    </dgm:pt>
    <dgm:pt modelId="{1FC8C86D-D1E2-4690-979A-62F2A8417E4F}" type="pres">
      <dgm:prSet presAssocID="{33753E67-E0C5-4D50-A628-05FE48020339}" presName="composite" presStyleCnt="0"/>
      <dgm:spPr/>
    </dgm:pt>
    <dgm:pt modelId="{F12152F0-6746-4DCD-B102-069374C23A08}" type="pres">
      <dgm:prSet presAssocID="{33753E67-E0C5-4D50-A628-05FE48020339}" presName="imgShp" presStyleLbl="fgImgPlace1" presStyleIdx="3" presStyleCnt="4" custScaleX="113548" custScaleY="113548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1">
              <a:lumMod val="50000"/>
              <a:lumOff val="50000"/>
            </a:schemeClr>
          </a:solidFill>
        </a:ln>
      </dgm:spPr>
    </dgm:pt>
    <dgm:pt modelId="{356BC7ED-621F-40FD-9CF8-DF0704540A00}" type="pres">
      <dgm:prSet presAssocID="{33753E67-E0C5-4D50-A628-05FE48020339}" presName="txShp" presStyleLbl="node1" presStyleIdx="3" presStyleCnt="4" custScaleX="1024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25A5F32-D267-41DA-BCA6-4136DC18D665}" srcId="{ECCAC1FB-A9C9-4617-B7B4-209462AA70ED}" destId="{33753E67-E0C5-4D50-A628-05FE48020339}" srcOrd="3" destOrd="0" parTransId="{5CB588B8-609C-4CB0-A723-559719F7362E}" sibTransId="{DE55CAC2-A201-40D5-9984-9CFCC55D032A}"/>
    <dgm:cxn modelId="{1B7D6A92-A8BB-4E24-9157-3CEDDF39E15F}" type="presOf" srcId="{33753E67-E0C5-4D50-A628-05FE48020339}" destId="{356BC7ED-621F-40FD-9CF8-DF0704540A00}" srcOrd="0" destOrd="0" presId="urn:microsoft.com/office/officeart/2005/8/layout/vList3"/>
    <dgm:cxn modelId="{D3590E4B-B1C0-44DE-8728-21C49215B47F}" srcId="{ECCAC1FB-A9C9-4617-B7B4-209462AA70ED}" destId="{5F08CB43-06C8-4BA3-AE45-25BC0CD1CC9B}" srcOrd="1" destOrd="0" parTransId="{3A898547-86F2-4A1C-88C9-7C99C795B5F3}" sibTransId="{F98BF7A0-EA4D-4383-82C6-806903F72857}"/>
    <dgm:cxn modelId="{516BD100-05AB-4907-B176-954067F08B81}" type="presOf" srcId="{ECCAC1FB-A9C9-4617-B7B4-209462AA70ED}" destId="{61D02CB7-E400-4447-9D8B-834194696EB8}" srcOrd="0" destOrd="0" presId="urn:microsoft.com/office/officeart/2005/8/layout/vList3"/>
    <dgm:cxn modelId="{BA9169B7-2C48-483D-98A4-B4386B1FF83B}" srcId="{ECCAC1FB-A9C9-4617-B7B4-209462AA70ED}" destId="{973D1FA6-2951-401C-B977-EED9BF1100F5}" srcOrd="0" destOrd="0" parTransId="{C9A33C82-31E8-425D-A601-21D4F50C6BB4}" sibTransId="{A6F11B6D-156A-44D8-91BC-63595E11F521}"/>
    <dgm:cxn modelId="{43CA2045-4D87-44D1-BB87-DDC48C94B64C}" type="presOf" srcId="{973D1FA6-2951-401C-B977-EED9BF1100F5}" destId="{C5FCDEEA-F100-4F56-ADF9-F16C5575AE19}" srcOrd="0" destOrd="0" presId="urn:microsoft.com/office/officeart/2005/8/layout/vList3"/>
    <dgm:cxn modelId="{110BA4E4-8108-4793-8892-EF349056E7BE}" type="presOf" srcId="{CD541526-985B-4AEB-BA08-64EC7BF43F5C}" destId="{FEC8C00B-D5A3-489C-806E-D5CD2769166B}" srcOrd="0" destOrd="0" presId="urn:microsoft.com/office/officeart/2005/8/layout/vList3"/>
    <dgm:cxn modelId="{04D5AF1C-E283-45F2-87E0-351DAB653165}" type="presOf" srcId="{5F08CB43-06C8-4BA3-AE45-25BC0CD1CC9B}" destId="{FBAF56EF-5F9D-4ABC-96F1-A130B900A6B1}" srcOrd="0" destOrd="0" presId="urn:microsoft.com/office/officeart/2005/8/layout/vList3"/>
    <dgm:cxn modelId="{2ED2FB63-8552-4DD8-8E12-046E3E4C1002}" srcId="{ECCAC1FB-A9C9-4617-B7B4-209462AA70ED}" destId="{CD541526-985B-4AEB-BA08-64EC7BF43F5C}" srcOrd="2" destOrd="0" parTransId="{DDB5C508-1EBF-42E2-A762-BA1A89A3E11E}" sibTransId="{43CA5A5D-9DD0-4C38-AD0D-18D99ECE41FE}"/>
    <dgm:cxn modelId="{9F8C0765-DC2E-4A05-987A-6D059356850E}" type="presParOf" srcId="{61D02CB7-E400-4447-9D8B-834194696EB8}" destId="{97B7A119-E90C-4696-A67C-5A6F5D28043F}" srcOrd="0" destOrd="0" presId="urn:microsoft.com/office/officeart/2005/8/layout/vList3"/>
    <dgm:cxn modelId="{68B02706-77B0-49BD-8E0E-A8D37AACB9DF}" type="presParOf" srcId="{97B7A119-E90C-4696-A67C-5A6F5D28043F}" destId="{94678945-847B-46F4-9D17-8EC247B92E4C}" srcOrd="0" destOrd="0" presId="urn:microsoft.com/office/officeart/2005/8/layout/vList3"/>
    <dgm:cxn modelId="{3D1221E8-143D-4C3D-AEB3-55E605906DB8}" type="presParOf" srcId="{97B7A119-E90C-4696-A67C-5A6F5D28043F}" destId="{C5FCDEEA-F100-4F56-ADF9-F16C5575AE19}" srcOrd="1" destOrd="0" presId="urn:microsoft.com/office/officeart/2005/8/layout/vList3"/>
    <dgm:cxn modelId="{59F40C58-1F8B-4A73-91FB-14034103DBCB}" type="presParOf" srcId="{61D02CB7-E400-4447-9D8B-834194696EB8}" destId="{FF0033DB-F19C-41B3-8DF8-11469B608E06}" srcOrd="1" destOrd="0" presId="urn:microsoft.com/office/officeart/2005/8/layout/vList3"/>
    <dgm:cxn modelId="{2269E716-293E-4BC6-A34A-7508621FFE7C}" type="presParOf" srcId="{61D02CB7-E400-4447-9D8B-834194696EB8}" destId="{2485E603-FE93-4442-941B-F949682BCAC0}" srcOrd="2" destOrd="0" presId="urn:microsoft.com/office/officeart/2005/8/layout/vList3"/>
    <dgm:cxn modelId="{473D1376-73B8-41B6-86CF-8B2F0BFDEF0D}" type="presParOf" srcId="{2485E603-FE93-4442-941B-F949682BCAC0}" destId="{09B67FE6-4F4D-4AD8-AB09-1AD8678F4DF8}" srcOrd="0" destOrd="0" presId="urn:microsoft.com/office/officeart/2005/8/layout/vList3"/>
    <dgm:cxn modelId="{358378C9-C1C8-4704-9A74-A90D39EC2297}" type="presParOf" srcId="{2485E603-FE93-4442-941B-F949682BCAC0}" destId="{FBAF56EF-5F9D-4ABC-96F1-A130B900A6B1}" srcOrd="1" destOrd="0" presId="urn:microsoft.com/office/officeart/2005/8/layout/vList3"/>
    <dgm:cxn modelId="{40109B22-7E64-4699-9B2B-488563F57C11}" type="presParOf" srcId="{61D02CB7-E400-4447-9D8B-834194696EB8}" destId="{094E06B9-D242-4735-9FB7-5C7670B59834}" srcOrd="3" destOrd="0" presId="urn:microsoft.com/office/officeart/2005/8/layout/vList3"/>
    <dgm:cxn modelId="{DA02E1BC-9C3F-4407-B695-2BCC13F56607}" type="presParOf" srcId="{61D02CB7-E400-4447-9D8B-834194696EB8}" destId="{D7AF7E7C-D2BF-4719-89BA-3D76E0FC56BB}" srcOrd="4" destOrd="0" presId="urn:microsoft.com/office/officeart/2005/8/layout/vList3"/>
    <dgm:cxn modelId="{221E93B3-7E00-4A4E-A135-4EAF2AB20DA7}" type="presParOf" srcId="{D7AF7E7C-D2BF-4719-89BA-3D76E0FC56BB}" destId="{1964E074-D0A9-4D71-A303-3A840F793035}" srcOrd="0" destOrd="0" presId="urn:microsoft.com/office/officeart/2005/8/layout/vList3"/>
    <dgm:cxn modelId="{CCC8DC02-A8FD-4B49-8610-0137817185ED}" type="presParOf" srcId="{D7AF7E7C-D2BF-4719-89BA-3D76E0FC56BB}" destId="{FEC8C00B-D5A3-489C-806E-D5CD2769166B}" srcOrd="1" destOrd="0" presId="urn:microsoft.com/office/officeart/2005/8/layout/vList3"/>
    <dgm:cxn modelId="{BEB9F2D4-BD79-4195-BFC1-0D570C76E865}" type="presParOf" srcId="{61D02CB7-E400-4447-9D8B-834194696EB8}" destId="{8D295F30-E853-47CE-B0EF-BF5A828E9908}" srcOrd="5" destOrd="0" presId="urn:microsoft.com/office/officeart/2005/8/layout/vList3"/>
    <dgm:cxn modelId="{E907DA5F-C2B5-4F7B-B609-4FDC0AFFB5AC}" type="presParOf" srcId="{61D02CB7-E400-4447-9D8B-834194696EB8}" destId="{1FC8C86D-D1E2-4690-979A-62F2A8417E4F}" srcOrd="6" destOrd="0" presId="urn:microsoft.com/office/officeart/2005/8/layout/vList3"/>
    <dgm:cxn modelId="{BD5DA2F0-0B42-4AA5-93CB-62EE55740107}" type="presParOf" srcId="{1FC8C86D-D1E2-4690-979A-62F2A8417E4F}" destId="{F12152F0-6746-4DCD-B102-069374C23A08}" srcOrd="0" destOrd="0" presId="urn:microsoft.com/office/officeart/2005/8/layout/vList3"/>
    <dgm:cxn modelId="{26EC4FEF-458C-443A-803C-D5CC8C1DF790}" type="presParOf" srcId="{1FC8C86D-D1E2-4690-979A-62F2A8417E4F}" destId="{356BC7ED-621F-40FD-9CF8-DF0704540A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AC1FB-A9C9-4617-B7B4-209462AA70E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73D1FA6-2951-401C-B977-EED9BF1100F5}">
      <dgm:prSet phldrT="[Texto]"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Participación en el análisis y ajuste de los protocolos de bioseguridad y </a:t>
          </a:r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adquisición de elementos de bioseguridad. </a:t>
          </a:r>
        </a:p>
        <a:p>
          <a:pPr algn="just"/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Instalación señalización y adecuación de los puestos de trabajo para mantener el distanciamiento social.</a:t>
          </a:r>
          <a:endParaRPr lang="es-CO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33C82-31E8-425D-A601-21D4F50C6BB4}" type="parTrans" cxnId="{BA9169B7-2C48-483D-98A4-B4386B1FF83B}">
      <dgm:prSet/>
      <dgm:spPr/>
      <dgm:t>
        <a:bodyPr/>
        <a:lstStyle/>
        <a:p>
          <a:endParaRPr lang="es-CO"/>
        </a:p>
      </dgm:t>
    </dgm:pt>
    <dgm:pt modelId="{A6F11B6D-156A-44D8-91BC-63595E11F521}" type="sibTrans" cxnId="{BA9169B7-2C48-483D-98A4-B4386B1FF83B}">
      <dgm:prSet/>
      <dgm:spPr/>
      <dgm:t>
        <a:bodyPr/>
        <a:lstStyle/>
        <a:p>
          <a:endParaRPr lang="es-CO"/>
        </a:p>
      </dgm:t>
    </dgm:pt>
    <dgm:pt modelId="{33753E67-E0C5-4D50-A628-05FE4802033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Trámite de 144 solicitudes de prestamos de equipos de computo para desarrollar la modalidad de trabajo en casa. </a:t>
          </a:r>
        </a:p>
      </dgm:t>
    </dgm:pt>
    <dgm:pt modelId="{5CB588B8-609C-4CB0-A723-559719F7362E}" type="parTrans" cxnId="{C25A5F32-D267-41DA-BCA6-4136DC18D665}">
      <dgm:prSet/>
      <dgm:spPr/>
      <dgm:t>
        <a:bodyPr/>
        <a:lstStyle/>
        <a:p>
          <a:endParaRPr lang="es-CO"/>
        </a:p>
      </dgm:t>
    </dgm:pt>
    <dgm:pt modelId="{DE55CAC2-A201-40D5-9984-9CFCC55D032A}" type="sibTrans" cxnId="{C25A5F32-D267-41DA-BCA6-4136DC18D665}">
      <dgm:prSet/>
      <dgm:spPr/>
      <dgm:t>
        <a:bodyPr/>
        <a:lstStyle/>
        <a:p>
          <a:endParaRPr lang="es-CO"/>
        </a:p>
      </dgm:t>
    </dgm:pt>
    <dgm:pt modelId="{5F08CB43-06C8-4BA3-AE45-25BC0CD1CC9B}">
      <dgm:prSet/>
      <dgm:spPr/>
      <dgm:t>
        <a:bodyPr/>
        <a:lstStyle/>
        <a:p>
          <a:pPr algn="just"/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Capacitación virtual con su respectiva evaluación al personal de cafetería y conductores durante la pandemia.</a:t>
          </a:r>
        </a:p>
      </dgm:t>
    </dgm:pt>
    <dgm:pt modelId="{3A898547-86F2-4A1C-88C9-7C99C795B5F3}" type="parTrans" cxnId="{D3590E4B-B1C0-44DE-8728-21C49215B47F}">
      <dgm:prSet/>
      <dgm:spPr/>
      <dgm:t>
        <a:bodyPr/>
        <a:lstStyle/>
        <a:p>
          <a:endParaRPr lang="es-CO"/>
        </a:p>
      </dgm:t>
    </dgm:pt>
    <dgm:pt modelId="{F98BF7A0-EA4D-4383-82C6-806903F72857}" type="sibTrans" cxnId="{D3590E4B-B1C0-44DE-8728-21C49215B47F}">
      <dgm:prSet/>
      <dgm:spPr/>
      <dgm:t>
        <a:bodyPr/>
        <a:lstStyle/>
        <a:p>
          <a:endParaRPr lang="es-CO"/>
        </a:p>
      </dgm:t>
    </dgm:pt>
    <dgm:pt modelId="{61D02CB7-E400-4447-9D8B-834194696EB8}" type="pres">
      <dgm:prSet presAssocID="{ECCAC1FB-A9C9-4617-B7B4-209462AA70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7B7A119-E90C-4696-A67C-5A6F5D28043F}" type="pres">
      <dgm:prSet presAssocID="{973D1FA6-2951-401C-B977-EED9BF1100F5}" presName="composite" presStyleCnt="0"/>
      <dgm:spPr/>
    </dgm:pt>
    <dgm:pt modelId="{94678945-847B-46F4-9D17-8EC247B92E4C}" type="pres">
      <dgm:prSet presAssocID="{973D1FA6-2951-401C-B977-EED9BF1100F5}" presName="imgShp" presStyleLbl="fgImgPlace1" presStyleIdx="0" presStyleCnt="3" custScaleX="94254" custScaleY="90591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C5FCDEEA-F100-4F56-ADF9-F16C5575AE19}" type="pres">
      <dgm:prSet presAssocID="{973D1FA6-2951-401C-B977-EED9BF1100F5}" presName="txShp" presStyleLbl="node1" presStyleIdx="0" presStyleCnt="3" custScaleX="1083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0033DB-F19C-41B3-8DF8-11469B608E06}" type="pres">
      <dgm:prSet presAssocID="{A6F11B6D-156A-44D8-91BC-63595E11F521}" presName="spacing" presStyleCnt="0"/>
      <dgm:spPr/>
    </dgm:pt>
    <dgm:pt modelId="{2485E603-FE93-4442-941B-F949682BCAC0}" type="pres">
      <dgm:prSet presAssocID="{5F08CB43-06C8-4BA3-AE45-25BC0CD1CC9B}" presName="composite" presStyleCnt="0"/>
      <dgm:spPr/>
    </dgm:pt>
    <dgm:pt modelId="{09B67FE6-4F4D-4AD8-AB09-1AD8678F4DF8}" type="pres">
      <dgm:prSet presAssocID="{5F08CB43-06C8-4BA3-AE45-25BC0CD1CC9B}" presName="imgShp" presStyleLbl="fgImgPlace1" presStyleIdx="1" presStyleCnt="3" custScaleY="101317"/>
      <dgm:spPr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</dgm:spPr>
    </dgm:pt>
    <dgm:pt modelId="{FBAF56EF-5F9D-4ABC-96F1-A130B900A6B1}" type="pres">
      <dgm:prSet presAssocID="{5F08CB43-06C8-4BA3-AE45-25BC0CD1CC9B}" presName="txShp" presStyleLbl="node1" presStyleIdx="1" presStyleCnt="3" custScaleX="1044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4E06B9-D242-4735-9FB7-5C7670B59834}" type="pres">
      <dgm:prSet presAssocID="{F98BF7A0-EA4D-4383-82C6-806903F72857}" presName="spacing" presStyleCnt="0"/>
      <dgm:spPr/>
    </dgm:pt>
    <dgm:pt modelId="{1FC8C86D-D1E2-4690-979A-62F2A8417E4F}" type="pres">
      <dgm:prSet presAssocID="{33753E67-E0C5-4D50-A628-05FE48020339}" presName="composite" presStyleCnt="0"/>
      <dgm:spPr/>
    </dgm:pt>
    <dgm:pt modelId="{F12152F0-6746-4DCD-B102-069374C23A08}" type="pres">
      <dgm:prSet presAssocID="{33753E67-E0C5-4D50-A628-05FE48020339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</dgm:spPr>
    </dgm:pt>
    <dgm:pt modelId="{356BC7ED-621F-40FD-9CF8-DF0704540A00}" type="pres">
      <dgm:prSet presAssocID="{33753E67-E0C5-4D50-A628-05FE48020339}" presName="txShp" presStyleLbl="node1" presStyleIdx="2" presStyleCnt="3" custScaleX="1024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16BD100-05AB-4907-B176-954067F08B81}" type="presOf" srcId="{ECCAC1FB-A9C9-4617-B7B4-209462AA70ED}" destId="{61D02CB7-E400-4447-9D8B-834194696EB8}" srcOrd="0" destOrd="0" presId="urn:microsoft.com/office/officeart/2005/8/layout/vList3"/>
    <dgm:cxn modelId="{1B7D6A92-A8BB-4E24-9157-3CEDDF39E15F}" type="presOf" srcId="{33753E67-E0C5-4D50-A628-05FE48020339}" destId="{356BC7ED-621F-40FD-9CF8-DF0704540A00}" srcOrd="0" destOrd="0" presId="urn:microsoft.com/office/officeart/2005/8/layout/vList3"/>
    <dgm:cxn modelId="{04D5AF1C-E283-45F2-87E0-351DAB653165}" type="presOf" srcId="{5F08CB43-06C8-4BA3-AE45-25BC0CD1CC9B}" destId="{FBAF56EF-5F9D-4ABC-96F1-A130B900A6B1}" srcOrd="0" destOrd="0" presId="urn:microsoft.com/office/officeart/2005/8/layout/vList3"/>
    <dgm:cxn modelId="{43CA2045-4D87-44D1-BB87-DDC48C94B64C}" type="presOf" srcId="{973D1FA6-2951-401C-B977-EED9BF1100F5}" destId="{C5FCDEEA-F100-4F56-ADF9-F16C5575AE19}" srcOrd="0" destOrd="0" presId="urn:microsoft.com/office/officeart/2005/8/layout/vList3"/>
    <dgm:cxn modelId="{D3590E4B-B1C0-44DE-8728-21C49215B47F}" srcId="{ECCAC1FB-A9C9-4617-B7B4-209462AA70ED}" destId="{5F08CB43-06C8-4BA3-AE45-25BC0CD1CC9B}" srcOrd="1" destOrd="0" parTransId="{3A898547-86F2-4A1C-88C9-7C99C795B5F3}" sibTransId="{F98BF7A0-EA4D-4383-82C6-806903F72857}"/>
    <dgm:cxn modelId="{BA9169B7-2C48-483D-98A4-B4386B1FF83B}" srcId="{ECCAC1FB-A9C9-4617-B7B4-209462AA70ED}" destId="{973D1FA6-2951-401C-B977-EED9BF1100F5}" srcOrd="0" destOrd="0" parTransId="{C9A33C82-31E8-425D-A601-21D4F50C6BB4}" sibTransId="{A6F11B6D-156A-44D8-91BC-63595E11F521}"/>
    <dgm:cxn modelId="{C25A5F32-D267-41DA-BCA6-4136DC18D665}" srcId="{ECCAC1FB-A9C9-4617-B7B4-209462AA70ED}" destId="{33753E67-E0C5-4D50-A628-05FE48020339}" srcOrd="2" destOrd="0" parTransId="{5CB588B8-609C-4CB0-A723-559719F7362E}" sibTransId="{DE55CAC2-A201-40D5-9984-9CFCC55D032A}"/>
    <dgm:cxn modelId="{9F8C0765-DC2E-4A05-987A-6D059356850E}" type="presParOf" srcId="{61D02CB7-E400-4447-9D8B-834194696EB8}" destId="{97B7A119-E90C-4696-A67C-5A6F5D28043F}" srcOrd="0" destOrd="0" presId="urn:microsoft.com/office/officeart/2005/8/layout/vList3"/>
    <dgm:cxn modelId="{68B02706-77B0-49BD-8E0E-A8D37AACB9DF}" type="presParOf" srcId="{97B7A119-E90C-4696-A67C-5A6F5D28043F}" destId="{94678945-847B-46F4-9D17-8EC247B92E4C}" srcOrd="0" destOrd="0" presId="urn:microsoft.com/office/officeart/2005/8/layout/vList3"/>
    <dgm:cxn modelId="{3D1221E8-143D-4C3D-AEB3-55E605906DB8}" type="presParOf" srcId="{97B7A119-E90C-4696-A67C-5A6F5D28043F}" destId="{C5FCDEEA-F100-4F56-ADF9-F16C5575AE19}" srcOrd="1" destOrd="0" presId="urn:microsoft.com/office/officeart/2005/8/layout/vList3"/>
    <dgm:cxn modelId="{59F40C58-1F8B-4A73-91FB-14034103DBCB}" type="presParOf" srcId="{61D02CB7-E400-4447-9D8B-834194696EB8}" destId="{FF0033DB-F19C-41B3-8DF8-11469B608E06}" srcOrd="1" destOrd="0" presId="urn:microsoft.com/office/officeart/2005/8/layout/vList3"/>
    <dgm:cxn modelId="{2269E716-293E-4BC6-A34A-7508621FFE7C}" type="presParOf" srcId="{61D02CB7-E400-4447-9D8B-834194696EB8}" destId="{2485E603-FE93-4442-941B-F949682BCAC0}" srcOrd="2" destOrd="0" presId="urn:microsoft.com/office/officeart/2005/8/layout/vList3"/>
    <dgm:cxn modelId="{473D1376-73B8-41B6-86CF-8B2F0BFDEF0D}" type="presParOf" srcId="{2485E603-FE93-4442-941B-F949682BCAC0}" destId="{09B67FE6-4F4D-4AD8-AB09-1AD8678F4DF8}" srcOrd="0" destOrd="0" presId="urn:microsoft.com/office/officeart/2005/8/layout/vList3"/>
    <dgm:cxn modelId="{358378C9-C1C8-4704-9A74-A90D39EC2297}" type="presParOf" srcId="{2485E603-FE93-4442-941B-F949682BCAC0}" destId="{FBAF56EF-5F9D-4ABC-96F1-A130B900A6B1}" srcOrd="1" destOrd="0" presId="urn:microsoft.com/office/officeart/2005/8/layout/vList3"/>
    <dgm:cxn modelId="{40109B22-7E64-4699-9B2B-488563F57C11}" type="presParOf" srcId="{61D02CB7-E400-4447-9D8B-834194696EB8}" destId="{094E06B9-D242-4735-9FB7-5C7670B59834}" srcOrd="3" destOrd="0" presId="urn:microsoft.com/office/officeart/2005/8/layout/vList3"/>
    <dgm:cxn modelId="{E907DA5F-C2B5-4F7B-B609-4FDC0AFFB5AC}" type="presParOf" srcId="{61D02CB7-E400-4447-9D8B-834194696EB8}" destId="{1FC8C86D-D1E2-4690-979A-62F2A8417E4F}" srcOrd="4" destOrd="0" presId="urn:microsoft.com/office/officeart/2005/8/layout/vList3"/>
    <dgm:cxn modelId="{BD5DA2F0-0B42-4AA5-93CB-62EE55740107}" type="presParOf" srcId="{1FC8C86D-D1E2-4690-979A-62F2A8417E4F}" destId="{F12152F0-6746-4DCD-B102-069374C23A08}" srcOrd="0" destOrd="0" presId="urn:microsoft.com/office/officeart/2005/8/layout/vList3"/>
    <dgm:cxn modelId="{26EC4FEF-458C-443A-803C-D5CC8C1DF790}" type="presParOf" srcId="{1FC8C86D-D1E2-4690-979A-62F2A8417E4F}" destId="{356BC7ED-621F-40FD-9CF8-DF0704540A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6268B-B44F-4499-B886-22F55B53253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D2CB450-B718-46B9-BFA5-4C592B0371F6}">
      <dgm:prSet phldrT="[Texto]"/>
      <dgm:spPr/>
      <dgm:t>
        <a:bodyPr/>
        <a:lstStyle/>
        <a:p>
          <a:r>
            <a:rPr lang="es-MX" b="1">
              <a:latin typeface="Arial" panose="020B0604020202020204" pitchFamily="34" charset="0"/>
              <a:cs typeface="Arial" panose="020B0604020202020204" pitchFamily="34" charset="0"/>
            </a:rPr>
            <a:t>RECEPCIÓN DE COMUNICACIONES </a:t>
          </a:r>
          <a:endParaRPr lang="es-CO" dirty="0"/>
        </a:p>
      </dgm:t>
    </dgm:pt>
    <dgm:pt modelId="{82859983-BFD1-433A-AADB-D5C1528ABB12}" type="parTrans" cxnId="{1906A652-D0C7-4268-838A-FE724FB368D6}">
      <dgm:prSet/>
      <dgm:spPr/>
      <dgm:t>
        <a:bodyPr/>
        <a:lstStyle/>
        <a:p>
          <a:endParaRPr lang="es-CO"/>
        </a:p>
      </dgm:t>
    </dgm:pt>
    <dgm:pt modelId="{DDD4AE79-E2C3-4EE1-80C1-2353C4F1932A}" type="sibTrans" cxnId="{1906A652-D0C7-4268-838A-FE724FB368D6}">
      <dgm:prSet/>
      <dgm:spPr/>
      <dgm:t>
        <a:bodyPr/>
        <a:lstStyle/>
        <a:p>
          <a:endParaRPr lang="es-CO"/>
        </a:p>
      </dgm:t>
    </dgm:pt>
    <dgm:pt modelId="{4A8AAA59-6FDB-488B-BF42-F64D7CBA12F3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Se recibieron y tramitaron 11.901 comunicaciones, la cuales fueron radicadas, clasificadas y entregadas a las oficinas competentes</a:t>
          </a:r>
          <a:endParaRPr lang="es-CO" dirty="0"/>
        </a:p>
      </dgm:t>
    </dgm:pt>
    <dgm:pt modelId="{2DD317E8-913E-44DE-8D17-A73EF66B5E7D}" type="parTrans" cxnId="{099705FF-1C21-48CB-9FCE-3EF2026D8739}">
      <dgm:prSet/>
      <dgm:spPr/>
      <dgm:t>
        <a:bodyPr/>
        <a:lstStyle/>
        <a:p>
          <a:endParaRPr lang="es-CO"/>
        </a:p>
      </dgm:t>
    </dgm:pt>
    <dgm:pt modelId="{AED1ACB0-54C4-4ED4-978F-2F5739CE5415}" type="sibTrans" cxnId="{099705FF-1C21-48CB-9FCE-3EF2026D8739}">
      <dgm:prSet/>
      <dgm:spPr/>
      <dgm:t>
        <a:bodyPr/>
        <a:lstStyle/>
        <a:p>
          <a:endParaRPr lang="es-CO"/>
        </a:p>
      </dgm:t>
    </dgm:pt>
    <dgm:pt modelId="{E9291B0C-AF49-477A-9E4C-06445FC332CE}">
      <dgm:prSet phldrT="[Texto]"/>
      <dgm:spPr/>
      <dgm:t>
        <a:bodyPr/>
        <a:lstStyle/>
        <a:p>
          <a:endParaRPr lang="es-CO" dirty="0"/>
        </a:p>
      </dgm:t>
    </dgm:pt>
    <dgm:pt modelId="{D840524D-017D-46D7-BF73-EC3489427F5D}" type="parTrans" cxnId="{5BF53A8E-7E10-4523-A374-A7EDC6F85C6F}">
      <dgm:prSet/>
      <dgm:spPr/>
      <dgm:t>
        <a:bodyPr/>
        <a:lstStyle/>
        <a:p>
          <a:endParaRPr lang="es-CO"/>
        </a:p>
      </dgm:t>
    </dgm:pt>
    <dgm:pt modelId="{B367FD47-D1FE-4F1A-8861-71B14311C915}" type="sibTrans" cxnId="{5BF53A8E-7E10-4523-A374-A7EDC6F85C6F}">
      <dgm:prSet/>
      <dgm:spPr/>
      <dgm:t>
        <a:bodyPr/>
        <a:lstStyle/>
        <a:p>
          <a:endParaRPr lang="es-CO"/>
        </a:p>
      </dgm:t>
    </dgm:pt>
    <dgm:pt modelId="{8E76DCCD-846E-4891-A08C-79B55DDCB2CA}">
      <dgm:prSet phldrT="[Texto]"/>
      <dgm:spPr/>
      <dgm:t>
        <a:bodyPr/>
        <a:lstStyle/>
        <a:p>
          <a:r>
            <a:rPr lang="es-CO" b="1">
              <a:latin typeface="Arial" panose="020B0604020202020204" pitchFamily="34" charset="0"/>
              <a:cs typeface="Arial" panose="020B0604020202020204" pitchFamily="34" charset="0"/>
            </a:rPr>
            <a:t>PIGA</a:t>
          </a:r>
          <a:endParaRPr lang="es-CO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71142-DD18-42D0-8862-42D3984D739A}" type="parTrans" cxnId="{C147EDF4-F805-4E08-B146-63C6ED2E3726}">
      <dgm:prSet/>
      <dgm:spPr/>
      <dgm:t>
        <a:bodyPr/>
        <a:lstStyle/>
        <a:p>
          <a:endParaRPr lang="es-CO"/>
        </a:p>
      </dgm:t>
    </dgm:pt>
    <dgm:pt modelId="{B6A627C8-DAEF-48B0-A92E-9D2A33765C65}" type="sibTrans" cxnId="{C147EDF4-F805-4E08-B146-63C6ED2E3726}">
      <dgm:prSet/>
      <dgm:spPr/>
      <dgm:t>
        <a:bodyPr/>
        <a:lstStyle/>
        <a:p>
          <a:endParaRPr lang="es-CO"/>
        </a:p>
      </dgm:t>
    </dgm:pt>
    <dgm:pt modelId="{56AE565A-A9F1-4807-A1BA-5448F0EC8E59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Se dispuso de 40 Bici parqueaderos para incentivar el uso de la bicicleta. </a:t>
          </a:r>
          <a:endParaRPr lang="es-CO" dirty="0"/>
        </a:p>
      </dgm:t>
    </dgm:pt>
    <dgm:pt modelId="{D9865296-F30B-4603-9D1D-8CB2F43355C1}" type="parTrans" cxnId="{A57C54D3-117D-4F9C-96F1-06458C2E3215}">
      <dgm:prSet/>
      <dgm:spPr/>
      <dgm:t>
        <a:bodyPr/>
        <a:lstStyle/>
        <a:p>
          <a:endParaRPr lang="es-CO"/>
        </a:p>
      </dgm:t>
    </dgm:pt>
    <dgm:pt modelId="{68A42158-502F-4286-9B58-BF893E51C321}" type="sibTrans" cxnId="{A57C54D3-117D-4F9C-96F1-06458C2E3215}">
      <dgm:prSet/>
      <dgm:spPr/>
      <dgm:t>
        <a:bodyPr/>
        <a:lstStyle/>
        <a:p>
          <a:endParaRPr lang="es-CO"/>
        </a:p>
      </dgm:t>
    </dgm:pt>
    <dgm:pt modelId="{89F11E89-C0D2-4C29-8D66-0147D87821A4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ALMACEN</a:t>
          </a:r>
          <a:endParaRPr lang="es-CO" dirty="0"/>
        </a:p>
      </dgm:t>
    </dgm:pt>
    <dgm:pt modelId="{C1C76F79-01DB-4B3D-ADC2-FEEE67BDE209}" type="parTrans" cxnId="{C8AD9EED-56B9-4DCA-BF72-664E935A15A1}">
      <dgm:prSet/>
      <dgm:spPr/>
      <dgm:t>
        <a:bodyPr/>
        <a:lstStyle/>
        <a:p>
          <a:endParaRPr lang="es-CO"/>
        </a:p>
      </dgm:t>
    </dgm:pt>
    <dgm:pt modelId="{B5E35951-A99C-4D1C-A62C-165B98EA0E28}" type="sibTrans" cxnId="{C8AD9EED-56B9-4DCA-BF72-664E935A15A1}">
      <dgm:prSet/>
      <dgm:spPr/>
      <dgm:t>
        <a:bodyPr/>
        <a:lstStyle/>
        <a:p>
          <a:endParaRPr lang="es-CO"/>
        </a:p>
      </dgm:t>
    </dgm:pt>
    <dgm:pt modelId="{59FA151A-B82B-4ADE-B716-07B6FB8A94AD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Se logró reducir a tres (3) días el tiempo máximo de respuesta para solicitudes de papelería.</a:t>
          </a:r>
          <a:endParaRPr lang="es-CO" dirty="0"/>
        </a:p>
      </dgm:t>
    </dgm:pt>
    <dgm:pt modelId="{C3180AA2-F9C8-481C-9D5D-E65004AAA109}" type="parTrans" cxnId="{9CF0AC9A-2115-44F1-AEF9-DDA99B955724}">
      <dgm:prSet/>
      <dgm:spPr/>
      <dgm:t>
        <a:bodyPr/>
        <a:lstStyle/>
        <a:p>
          <a:endParaRPr lang="es-CO"/>
        </a:p>
      </dgm:t>
    </dgm:pt>
    <dgm:pt modelId="{F3C1B913-0D9B-4730-815F-8FA1EAD61EB3}" type="sibTrans" cxnId="{9CF0AC9A-2115-44F1-AEF9-DDA99B955724}">
      <dgm:prSet/>
      <dgm:spPr/>
      <dgm:t>
        <a:bodyPr/>
        <a:lstStyle/>
        <a:p>
          <a:endParaRPr lang="es-CO"/>
        </a:p>
      </dgm:t>
    </dgm:pt>
    <dgm:pt modelId="{82F7D238-06FE-4E1E-8E25-0890E16B7BFA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Se efectuó toma física de inventarios con un avance de 57.4 %.</a:t>
          </a:r>
          <a:endParaRPr lang="es-CO" dirty="0"/>
        </a:p>
      </dgm:t>
    </dgm:pt>
    <dgm:pt modelId="{7137FB5C-CBB2-4574-BBBE-FA4F980CF7EA}" type="parTrans" cxnId="{7974222E-589A-41B1-B06B-D801B4C552EF}">
      <dgm:prSet/>
      <dgm:spPr/>
      <dgm:t>
        <a:bodyPr/>
        <a:lstStyle/>
        <a:p>
          <a:endParaRPr lang="es-CO"/>
        </a:p>
      </dgm:t>
    </dgm:pt>
    <dgm:pt modelId="{E32CB654-B4C4-4C3B-A600-C26763788A93}" type="sibTrans" cxnId="{7974222E-589A-41B1-B06B-D801B4C552EF}">
      <dgm:prSet/>
      <dgm:spPr/>
      <dgm:t>
        <a:bodyPr/>
        <a:lstStyle/>
        <a:p>
          <a:endParaRPr lang="es-CO"/>
        </a:p>
      </dgm:t>
    </dgm:pt>
    <dgm:pt modelId="{92C40FAF-AA68-4C98-905E-474B8D2412FE}">
      <dgm:prSet phldrT="[Texto]"/>
      <dgm:spPr/>
      <dgm:t>
        <a:bodyPr/>
        <a:lstStyle/>
        <a:p>
          <a:pPr>
            <a:buNone/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Se realizó la actividad de lavado de taques.</a:t>
          </a:r>
          <a:endParaRPr lang="es-CO" dirty="0"/>
        </a:p>
      </dgm:t>
    </dgm:pt>
    <dgm:pt modelId="{2A8F9F04-5DBA-4184-BBF2-F6AA7CCAD6EB}" type="parTrans" cxnId="{8E0575AB-DEBE-4558-B32E-AB6B1550E746}">
      <dgm:prSet/>
      <dgm:spPr/>
      <dgm:t>
        <a:bodyPr/>
        <a:lstStyle/>
        <a:p>
          <a:endParaRPr lang="es-CO"/>
        </a:p>
      </dgm:t>
    </dgm:pt>
    <dgm:pt modelId="{BA938ABA-4BD1-4D29-8D96-633F3DE51840}" type="sibTrans" cxnId="{8E0575AB-DEBE-4558-B32E-AB6B1550E746}">
      <dgm:prSet/>
      <dgm:spPr/>
      <dgm:t>
        <a:bodyPr/>
        <a:lstStyle/>
        <a:p>
          <a:endParaRPr lang="es-CO"/>
        </a:p>
      </dgm:t>
    </dgm:pt>
    <dgm:pt modelId="{CA17D605-C805-4CAB-AE55-434469954599}" type="pres">
      <dgm:prSet presAssocID="{49C6268B-B44F-4499-B886-22F55B5325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4A1097A-C181-419C-AE8F-4DB1EAFA9754}" type="pres">
      <dgm:prSet presAssocID="{9D2CB450-B718-46B9-BFA5-4C592B0371F6}" presName="composite" presStyleCnt="0"/>
      <dgm:spPr/>
    </dgm:pt>
    <dgm:pt modelId="{6D5AA5BD-AE8F-4D83-A462-3BCAEF74EB68}" type="pres">
      <dgm:prSet presAssocID="{9D2CB450-B718-46B9-BFA5-4C592B0371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046249-648B-4084-A629-B3602C057DB6}" type="pres">
      <dgm:prSet presAssocID="{9D2CB450-B718-46B9-BFA5-4C592B0371F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CAED66-309C-4584-BA76-B6088D03C4A5}" type="pres">
      <dgm:prSet presAssocID="{DDD4AE79-E2C3-4EE1-80C1-2353C4F1932A}" presName="space" presStyleCnt="0"/>
      <dgm:spPr/>
    </dgm:pt>
    <dgm:pt modelId="{F9C61566-3BDD-4E7E-923E-ACF3504B7066}" type="pres">
      <dgm:prSet presAssocID="{8E76DCCD-846E-4891-A08C-79B55DDCB2CA}" presName="composite" presStyleCnt="0"/>
      <dgm:spPr/>
    </dgm:pt>
    <dgm:pt modelId="{BC3FE9AD-B1BC-40AB-B87B-F1415CA2EAE3}" type="pres">
      <dgm:prSet presAssocID="{8E76DCCD-846E-4891-A08C-79B55DDCB2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B40772-5441-4A26-9B4E-6EBD00835019}" type="pres">
      <dgm:prSet presAssocID="{8E76DCCD-846E-4891-A08C-79B55DDCB2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69AE2C-4CE6-4C99-9B19-64C98798A938}" type="pres">
      <dgm:prSet presAssocID="{B6A627C8-DAEF-48B0-A92E-9D2A33765C65}" presName="space" presStyleCnt="0"/>
      <dgm:spPr/>
    </dgm:pt>
    <dgm:pt modelId="{092E2627-1AA8-4D1B-A63B-B9F5017D509A}" type="pres">
      <dgm:prSet presAssocID="{89F11E89-C0D2-4C29-8D66-0147D87821A4}" presName="composite" presStyleCnt="0"/>
      <dgm:spPr/>
    </dgm:pt>
    <dgm:pt modelId="{A4496E37-B011-4AE9-8AC9-522D1AD51184}" type="pres">
      <dgm:prSet presAssocID="{89F11E89-C0D2-4C29-8D66-0147D87821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91A12E-468D-4637-AA63-4AAAD85F9C04}" type="pres">
      <dgm:prSet presAssocID="{89F11E89-C0D2-4C29-8D66-0147D87821A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AD9EED-56B9-4DCA-BF72-664E935A15A1}" srcId="{49C6268B-B44F-4499-B886-22F55B532531}" destId="{89F11E89-C0D2-4C29-8D66-0147D87821A4}" srcOrd="2" destOrd="0" parTransId="{C1C76F79-01DB-4B3D-ADC2-FEEE67BDE209}" sibTransId="{B5E35951-A99C-4D1C-A62C-165B98EA0E28}"/>
    <dgm:cxn modelId="{099705FF-1C21-48CB-9FCE-3EF2026D8739}" srcId="{9D2CB450-B718-46B9-BFA5-4C592B0371F6}" destId="{4A8AAA59-6FDB-488B-BF42-F64D7CBA12F3}" srcOrd="0" destOrd="0" parTransId="{2DD317E8-913E-44DE-8D17-A73EF66B5E7D}" sibTransId="{AED1ACB0-54C4-4ED4-978F-2F5739CE5415}"/>
    <dgm:cxn modelId="{1906A652-D0C7-4268-838A-FE724FB368D6}" srcId="{49C6268B-B44F-4499-B886-22F55B532531}" destId="{9D2CB450-B718-46B9-BFA5-4C592B0371F6}" srcOrd="0" destOrd="0" parTransId="{82859983-BFD1-433A-AADB-D5C1528ABB12}" sibTransId="{DDD4AE79-E2C3-4EE1-80C1-2353C4F1932A}"/>
    <dgm:cxn modelId="{BE4DBAAB-DD94-4717-9D95-4B644F39B3C6}" type="presOf" srcId="{82F7D238-06FE-4E1E-8E25-0890E16B7BFA}" destId="{4D91A12E-468D-4637-AA63-4AAAD85F9C04}" srcOrd="0" destOrd="1" presId="urn:microsoft.com/office/officeart/2005/8/layout/hList1"/>
    <dgm:cxn modelId="{B5D56BAE-0D38-47F9-921C-B2DDF74E150D}" type="presOf" srcId="{56AE565A-A9F1-4807-A1BA-5448F0EC8E59}" destId="{14B40772-5441-4A26-9B4E-6EBD00835019}" srcOrd="0" destOrd="0" presId="urn:microsoft.com/office/officeart/2005/8/layout/hList1"/>
    <dgm:cxn modelId="{451AF1D1-0585-4808-AF28-802DB02C33CD}" type="presOf" srcId="{8E76DCCD-846E-4891-A08C-79B55DDCB2CA}" destId="{BC3FE9AD-B1BC-40AB-B87B-F1415CA2EAE3}" srcOrd="0" destOrd="0" presId="urn:microsoft.com/office/officeart/2005/8/layout/hList1"/>
    <dgm:cxn modelId="{35BEAEEE-602E-464A-8486-ED44B9B0061E}" type="presOf" srcId="{4A8AAA59-6FDB-488B-BF42-F64D7CBA12F3}" destId="{6D046249-648B-4084-A629-B3602C057DB6}" srcOrd="0" destOrd="0" presId="urn:microsoft.com/office/officeart/2005/8/layout/hList1"/>
    <dgm:cxn modelId="{65220E19-4D4B-4031-9EF3-389EB523DA71}" type="presOf" srcId="{9D2CB450-B718-46B9-BFA5-4C592B0371F6}" destId="{6D5AA5BD-AE8F-4D83-A462-3BCAEF74EB68}" srcOrd="0" destOrd="0" presId="urn:microsoft.com/office/officeart/2005/8/layout/hList1"/>
    <dgm:cxn modelId="{C147EDF4-F805-4E08-B146-63C6ED2E3726}" srcId="{49C6268B-B44F-4499-B886-22F55B532531}" destId="{8E76DCCD-846E-4891-A08C-79B55DDCB2CA}" srcOrd="1" destOrd="0" parTransId="{9C171142-DD18-42D0-8862-42D3984D739A}" sibTransId="{B6A627C8-DAEF-48B0-A92E-9D2A33765C65}"/>
    <dgm:cxn modelId="{5BF53A8E-7E10-4523-A374-A7EDC6F85C6F}" srcId="{4A8AAA59-6FDB-488B-BF42-F64D7CBA12F3}" destId="{E9291B0C-AF49-477A-9E4C-06445FC332CE}" srcOrd="0" destOrd="0" parTransId="{D840524D-017D-46D7-BF73-EC3489427F5D}" sibTransId="{B367FD47-D1FE-4F1A-8861-71B14311C915}"/>
    <dgm:cxn modelId="{8E0575AB-DEBE-4558-B32E-AB6B1550E746}" srcId="{8E76DCCD-846E-4891-A08C-79B55DDCB2CA}" destId="{92C40FAF-AA68-4C98-905E-474B8D2412FE}" srcOrd="1" destOrd="0" parTransId="{2A8F9F04-5DBA-4184-BBF2-F6AA7CCAD6EB}" sibTransId="{BA938ABA-4BD1-4D29-8D96-633F3DE51840}"/>
    <dgm:cxn modelId="{DD2640B3-BC55-474A-943F-5536C1EA3DC1}" type="presOf" srcId="{89F11E89-C0D2-4C29-8D66-0147D87821A4}" destId="{A4496E37-B011-4AE9-8AC9-522D1AD51184}" srcOrd="0" destOrd="0" presId="urn:microsoft.com/office/officeart/2005/8/layout/hList1"/>
    <dgm:cxn modelId="{C57C8681-51D0-4738-8101-8F1D123026A0}" type="presOf" srcId="{E9291B0C-AF49-477A-9E4C-06445FC332CE}" destId="{6D046249-648B-4084-A629-B3602C057DB6}" srcOrd="0" destOrd="1" presId="urn:microsoft.com/office/officeart/2005/8/layout/hList1"/>
    <dgm:cxn modelId="{33FB0C13-A22F-494E-BAED-D8D0EB9A21DC}" type="presOf" srcId="{49C6268B-B44F-4499-B886-22F55B532531}" destId="{CA17D605-C805-4CAB-AE55-434469954599}" srcOrd="0" destOrd="0" presId="urn:microsoft.com/office/officeart/2005/8/layout/hList1"/>
    <dgm:cxn modelId="{E7352DA8-52A5-4687-ABF0-D95D3772FE1C}" type="presOf" srcId="{59FA151A-B82B-4ADE-B716-07B6FB8A94AD}" destId="{4D91A12E-468D-4637-AA63-4AAAD85F9C04}" srcOrd="0" destOrd="0" presId="urn:microsoft.com/office/officeart/2005/8/layout/hList1"/>
    <dgm:cxn modelId="{7974222E-589A-41B1-B06B-D801B4C552EF}" srcId="{89F11E89-C0D2-4C29-8D66-0147D87821A4}" destId="{82F7D238-06FE-4E1E-8E25-0890E16B7BFA}" srcOrd="1" destOrd="0" parTransId="{7137FB5C-CBB2-4574-BBBE-FA4F980CF7EA}" sibTransId="{E32CB654-B4C4-4C3B-A600-C26763788A93}"/>
    <dgm:cxn modelId="{A57C54D3-117D-4F9C-96F1-06458C2E3215}" srcId="{8E76DCCD-846E-4891-A08C-79B55DDCB2CA}" destId="{56AE565A-A9F1-4807-A1BA-5448F0EC8E59}" srcOrd="0" destOrd="0" parTransId="{D9865296-F30B-4603-9D1D-8CB2F43355C1}" sibTransId="{68A42158-502F-4286-9B58-BF893E51C321}"/>
    <dgm:cxn modelId="{9CF0AC9A-2115-44F1-AEF9-DDA99B955724}" srcId="{89F11E89-C0D2-4C29-8D66-0147D87821A4}" destId="{59FA151A-B82B-4ADE-B716-07B6FB8A94AD}" srcOrd="0" destOrd="0" parTransId="{C3180AA2-F9C8-481C-9D5D-E65004AAA109}" sibTransId="{F3C1B913-0D9B-4730-815F-8FA1EAD61EB3}"/>
    <dgm:cxn modelId="{5F709B10-A2A3-4C38-A805-78BD5F688CED}" type="presOf" srcId="{92C40FAF-AA68-4C98-905E-474B8D2412FE}" destId="{14B40772-5441-4A26-9B4E-6EBD00835019}" srcOrd="0" destOrd="1" presId="urn:microsoft.com/office/officeart/2005/8/layout/hList1"/>
    <dgm:cxn modelId="{A785233A-C7A9-485A-B396-7543A63CADC6}" type="presParOf" srcId="{CA17D605-C805-4CAB-AE55-434469954599}" destId="{34A1097A-C181-419C-AE8F-4DB1EAFA9754}" srcOrd="0" destOrd="0" presId="urn:microsoft.com/office/officeart/2005/8/layout/hList1"/>
    <dgm:cxn modelId="{05031F19-C5DC-4CE9-A13C-A14205FA30CB}" type="presParOf" srcId="{34A1097A-C181-419C-AE8F-4DB1EAFA9754}" destId="{6D5AA5BD-AE8F-4D83-A462-3BCAEF74EB68}" srcOrd="0" destOrd="0" presId="urn:microsoft.com/office/officeart/2005/8/layout/hList1"/>
    <dgm:cxn modelId="{89FFEEE0-6D99-4E2F-8878-CBBE9922E470}" type="presParOf" srcId="{34A1097A-C181-419C-AE8F-4DB1EAFA9754}" destId="{6D046249-648B-4084-A629-B3602C057DB6}" srcOrd="1" destOrd="0" presId="urn:microsoft.com/office/officeart/2005/8/layout/hList1"/>
    <dgm:cxn modelId="{F43E3E01-C922-4EF8-969A-1CC796F0779A}" type="presParOf" srcId="{CA17D605-C805-4CAB-AE55-434469954599}" destId="{A5CAED66-309C-4584-BA76-B6088D03C4A5}" srcOrd="1" destOrd="0" presId="urn:microsoft.com/office/officeart/2005/8/layout/hList1"/>
    <dgm:cxn modelId="{3BBE1DFA-1BDF-4937-9E9B-65B2C665D473}" type="presParOf" srcId="{CA17D605-C805-4CAB-AE55-434469954599}" destId="{F9C61566-3BDD-4E7E-923E-ACF3504B7066}" srcOrd="2" destOrd="0" presId="urn:microsoft.com/office/officeart/2005/8/layout/hList1"/>
    <dgm:cxn modelId="{14F59649-32D5-4FEE-8F1B-ECC0C2A1D9FD}" type="presParOf" srcId="{F9C61566-3BDD-4E7E-923E-ACF3504B7066}" destId="{BC3FE9AD-B1BC-40AB-B87B-F1415CA2EAE3}" srcOrd="0" destOrd="0" presId="urn:microsoft.com/office/officeart/2005/8/layout/hList1"/>
    <dgm:cxn modelId="{82EE0D38-482D-4434-9637-D047A281D562}" type="presParOf" srcId="{F9C61566-3BDD-4E7E-923E-ACF3504B7066}" destId="{14B40772-5441-4A26-9B4E-6EBD00835019}" srcOrd="1" destOrd="0" presId="urn:microsoft.com/office/officeart/2005/8/layout/hList1"/>
    <dgm:cxn modelId="{C94759FD-BA66-474C-A94D-095725BA4E93}" type="presParOf" srcId="{CA17D605-C805-4CAB-AE55-434469954599}" destId="{8969AE2C-4CE6-4C99-9B19-64C98798A938}" srcOrd="3" destOrd="0" presId="urn:microsoft.com/office/officeart/2005/8/layout/hList1"/>
    <dgm:cxn modelId="{77802183-DBDF-4477-8710-0501E4A60E41}" type="presParOf" srcId="{CA17D605-C805-4CAB-AE55-434469954599}" destId="{092E2627-1AA8-4D1B-A63B-B9F5017D509A}" srcOrd="4" destOrd="0" presId="urn:microsoft.com/office/officeart/2005/8/layout/hList1"/>
    <dgm:cxn modelId="{A9456594-CEB3-45CB-A590-060C5BD412B8}" type="presParOf" srcId="{092E2627-1AA8-4D1B-A63B-B9F5017D509A}" destId="{A4496E37-B011-4AE9-8AC9-522D1AD51184}" srcOrd="0" destOrd="0" presId="urn:microsoft.com/office/officeart/2005/8/layout/hList1"/>
    <dgm:cxn modelId="{DB80D5BE-CE2E-4FA5-8B09-C734046A417B}" type="presParOf" srcId="{092E2627-1AA8-4D1B-A63B-B9F5017D509A}" destId="{4D91A12E-468D-4637-AA63-4AAAD85F9C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FE218-7CDA-47DD-9C0A-A3A933DB90FF}">
      <dsp:nvSpPr>
        <dsp:cNvPr id="0" name=""/>
        <dsp:cNvSpPr/>
      </dsp:nvSpPr>
      <dsp:spPr>
        <a:xfrm>
          <a:off x="-5906663" y="-903916"/>
          <a:ext cx="7031767" cy="7031767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7683-7C21-434A-847D-43C07A7217EE}">
      <dsp:nvSpPr>
        <dsp:cNvPr id="0" name=""/>
        <dsp:cNvSpPr/>
      </dsp:nvSpPr>
      <dsp:spPr>
        <a:xfrm>
          <a:off x="588888" y="401616"/>
          <a:ext cx="8278405" cy="8036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7897" tIns="96520" rIns="96520" bIns="9652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CO" sz="3800" kern="1200" dirty="0">
              <a:latin typeface="Arial" panose="020B0604020202020204" pitchFamily="34" charset="0"/>
              <a:cs typeface="Arial" panose="020B0604020202020204" pitchFamily="34" charset="0"/>
            </a:rPr>
            <a:t>Campus Virtual</a:t>
          </a:r>
        </a:p>
      </dsp:txBody>
      <dsp:txXfrm>
        <a:off x="588888" y="401616"/>
        <a:ext cx="8278405" cy="803650"/>
      </dsp:txXfrm>
    </dsp:sp>
    <dsp:sp modelId="{0AEE4282-675C-4242-85E7-0147651458EE}">
      <dsp:nvSpPr>
        <dsp:cNvPr id="0" name=""/>
        <dsp:cNvSpPr/>
      </dsp:nvSpPr>
      <dsp:spPr>
        <a:xfrm>
          <a:off x="86607" y="301159"/>
          <a:ext cx="1004562" cy="100456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B8F293-07FF-4F9E-B2C3-9BCA30E597B7}">
      <dsp:nvSpPr>
        <dsp:cNvPr id="0" name=""/>
        <dsp:cNvSpPr/>
      </dsp:nvSpPr>
      <dsp:spPr>
        <a:xfrm>
          <a:off x="1049639" y="1607300"/>
          <a:ext cx="7817654" cy="8036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7897" tIns="96520" rIns="96520" bIns="9652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ES" sz="3800" kern="1200" dirty="0">
              <a:latin typeface="Arial" panose="020B0604020202020204" pitchFamily="34" charset="0"/>
              <a:cs typeface="Arial" panose="020B0604020202020204" pitchFamily="34" charset="0"/>
            </a:rPr>
            <a:t>Programa Bienestar Social</a:t>
          </a:r>
          <a:endParaRPr lang="es-CO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9639" y="1607300"/>
        <a:ext cx="7817654" cy="803650"/>
      </dsp:txXfrm>
    </dsp:sp>
    <dsp:sp modelId="{DA441D85-5CAC-43EA-B1C1-23266D73E8D4}">
      <dsp:nvSpPr>
        <dsp:cNvPr id="0" name=""/>
        <dsp:cNvSpPr/>
      </dsp:nvSpPr>
      <dsp:spPr>
        <a:xfrm>
          <a:off x="547358" y="1506843"/>
          <a:ext cx="1004562" cy="1004562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679131-4AEA-4C16-9662-B3937F9F4B20}">
      <dsp:nvSpPr>
        <dsp:cNvPr id="0" name=""/>
        <dsp:cNvSpPr/>
      </dsp:nvSpPr>
      <dsp:spPr>
        <a:xfrm>
          <a:off x="1049639" y="2812983"/>
          <a:ext cx="7817654" cy="8036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7897" tIns="96520" rIns="96520" bIns="9652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CO" sz="3800" kern="1200" dirty="0">
              <a:latin typeface="Arial" panose="020B0604020202020204" pitchFamily="34" charset="0"/>
              <a:cs typeface="Arial" panose="020B0604020202020204" pitchFamily="34" charset="0"/>
            </a:rPr>
            <a:t>Plan de Trabajo SG-SST</a:t>
          </a:r>
        </a:p>
      </dsp:txBody>
      <dsp:txXfrm>
        <a:off x="1049639" y="2812983"/>
        <a:ext cx="7817654" cy="803650"/>
      </dsp:txXfrm>
    </dsp:sp>
    <dsp:sp modelId="{1AF1F86A-7052-489F-A044-B9D1D472997A}">
      <dsp:nvSpPr>
        <dsp:cNvPr id="0" name=""/>
        <dsp:cNvSpPr/>
      </dsp:nvSpPr>
      <dsp:spPr>
        <a:xfrm>
          <a:off x="547358" y="2712527"/>
          <a:ext cx="1004562" cy="1004562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1000" r="-21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EF2796-4A05-4D24-BAE6-81B61E521DB5}">
      <dsp:nvSpPr>
        <dsp:cNvPr id="0" name=""/>
        <dsp:cNvSpPr/>
      </dsp:nvSpPr>
      <dsp:spPr>
        <a:xfrm>
          <a:off x="588888" y="4018667"/>
          <a:ext cx="8278405" cy="8036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7897" tIns="96520" rIns="96520" bIns="96520" numCol="1" spcCol="1270" anchor="ctr" anchorCtr="0">
          <a:noAutofit/>
        </a:bodyPr>
        <a:lstStyle/>
        <a:p>
          <a:pPr lvl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CO" sz="3800" kern="1200" dirty="0">
              <a:latin typeface="Arial" panose="020B0604020202020204" pitchFamily="34" charset="0"/>
              <a:cs typeface="Arial" panose="020B0604020202020204" pitchFamily="34" charset="0"/>
            </a:rPr>
            <a:t>Ventanilla Virtual</a:t>
          </a:r>
        </a:p>
      </dsp:txBody>
      <dsp:txXfrm>
        <a:off x="588888" y="4018667"/>
        <a:ext cx="8278405" cy="803650"/>
      </dsp:txXfrm>
    </dsp:sp>
    <dsp:sp modelId="{811038FF-71C5-4546-9560-E73D36EAA93C}">
      <dsp:nvSpPr>
        <dsp:cNvPr id="0" name=""/>
        <dsp:cNvSpPr/>
      </dsp:nvSpPr>
      <dsp:spPr>
        <a:xfrm>
          <a:off x="86607" y="3918211"/>
          <a:ext cx="1004562" cy="1004562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DEEA-F100-4F56-ADF9-F16C5575AE19}">
      <dsp:nvSpPr>
        <dsp:cNvPr id="0" name=""/>
        <dsp:cNvSpPr/>
      </dsp:nvSpPr>
      <dsp:spPr>
        <a:xfrm rot="10800000">
          <a:off x="1543857" y="94212"/>
          <a:ext cx="7536695" cy="95505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Obligaciones laborales al día y disminución tiempo respuesta a trámites</a:t>
          </a:r>
          <a:endParaRPr lang="es-CO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82620" y="94212"/>
        <a:ext cx="7297932" cy="955053"/>
      </dsp:txXfrm>
    </dsp:sp>
    <dsp:sp modelId="{94678945-847B-46F4-9D17-8EC247B92E4C}">
      <dsp:nvSpPr>
        <dsp:cNvPr id="0" name=""/>
        <dsp:cNvSpPr/>
      </dsp:nvSpPr>
      <dsp:spPr>
        <a:xfrm>
          <a:off x="1184156" y="72852"/>
          <a:ext cx="900176" cy="86519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F56EF-5F9D-4ABC-96F1-A130B900A6B1}">
      <dsp:nvSpPr>
        <dsp:cNvPr id="0" name=""/>
        <dsp:cNvSpPr/>
      </dsp:nvSpPr>
      <dsp:spPr>
        <a:xfrm rot="10800000">
          <a:off x="1794131" y="1331830"/>
          <a:ext cx="7264418" cy="95505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Fortalecimiento de competencias de los servidores</a:t>
          </a:r>
        </a:p>
      </dsp:txBody>
      <dsp:txXfrm rot="10800000">
        <a:off x="2032894" y="1331830"/>
        <a:ext cx="7025655" cy="955053"/>
      </dsp:txXfrm>
    </dsp:sp>
    <dsp:sp modelId="{09B67FE6-4F4D-4AD8-AB09-1AD8678F4DF8}">
      <dsp:nvSpPr>
        <dsp:cNvPr id="0" name=""/>
        <dsp:cNvSpPr/>
      </dsp:nvSpPr>
      <dsp:spPr>
        <a:xfrm>
          <a:off x="1126669" y="1241592"/>
          <a:ext cx="1084444" cy="113553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8C00B-D5A3-489C-806E-D5CD2769166B}">
      <dsp:nvSpPr>
        <dsp:cNvPr id="0" name=""/>
        <dsp:cNvSpPr/>
      </dsp:nvSpPr>
      <dsp:spPr>
        <a:xfrm rot="10800000">
          <a:off x="1847579" y="2662213"/>
          <a:ext cx="7150024" cy="95505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 de los empleados con evaluación al desempeño laboral </a:t>
          </a:r>
          <a:endParaRPr lang="es-CO" sz="2400" kern="1200" dirty="0"/>
        </a:p>
      </dsp:txBody>
      <dsp:txXfrm rot="10800000">
        <a:off x="2086342" y="2662213"/>
        <a:ext cx="6911261" cy="955053"/>
      </dsp:txXfrm>
    </dsp:sp>
    <dsp:sp modelId="{1964E074-D0A9-4D71-A303-3A840F793035}">
      <dsp:nvSpPr>
        <dsp:cNvPr id="0" name=""/>
        <dsp:cNvSpPr/>
      </dsp:nvSpPr>
      <dsp:spPr>
        <a:xfrm>
          <a:off x="1373144" y="2662213"/>
          <a:ext cx="955053" cy="95505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BC7ED-621F-40FD-9CF8-DF0704540A00}">
      <dsp:nvSpPr>
        <dsp:cNvPr id="0" name=""/>
        <dsp:cNvSpPr/>
      </dsp:nvSpPr>
      <dsp:spPr>
        <a:xfrm rot="10800000">
          <a:off x="1893548" y="3967052"/>
          <a:ext cx="7131863" cy="955053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2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Emisión Boletín sobre Cumplimiento Protocolo de Bioseguridad en el Ámbito Disciplinario</a:t>
          </a:r>
        </a:p>
      </dsp:txBody>
      <dsp:txXfrm rot="10800000">
        <a:off x="2132311" y="3967052"/>
        <a:ext cx="6893100" cy="955053"/>
      </dsp:txXfrm>
    </dsp:sp>
    <dsp:sp modelId="{F12152F0-6746-4DCD-B102-069374C23A08}">
      <dsp:nvSpPr>
        <dsp:cNvPr id="0" name=""/>
        <dsp:cNvSpPr/>
      </dsp:nvSpPr>
      <dsp:spPr>
        <a:xfrm>
          <a:off x="1438130" y="3902357"/>
          <a:ext cx="1084444" cy="1084444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CDEEA-F100-4F56-ADF9-F16C5575AE19}">
      <dsp:nvSpPr>
        <dsp:cNvPr id="0" name=""/>
        <dsp:cNvSpPr/>
      </dsp:nvSpPr>
      <dsp:spPr>
        <a:xfrm rot="10800000">
          <a:off x="1644280" y="870"/>
          <a:ext cx="7536695" cy="138123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086" tIns="72390" rIns="135128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Participación en el análisis y ajuste de los protocolos de bioseguridad y </a:t>
          </a:r>
          <a:r>
            <a:rPr lang="es-MX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adquisición de elementos de bioseguridad.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Instalación señalización y adecuación de los puestos de trabajo para mantener el distanciamiento social.</a:t>
          </a:r>
          <a:endParaRPr lang="es-CO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89588" y="870"/>
        <a:ext cx="7191387" cy="1381233"/>
      </dsp:txXfrm>
    </dsp:sp>
    <dsp:sp modelId="{94678945-847B-46F4-9D17-8EC247B92E4C}">
      <dsp:nvSpPr>
        <dsp:cNvPr id="0" name=""/>
        <dsp:cNvSpPr/>
      </dsp:nvSpPr>
      <dsp:spPr>
        <a:xfrm>
          <a:off x="1282566" y="65850"/>
          <a:ext cx="1301867" cy="125127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F56EF-5F9D-4ABC-96F1-A130B900A6B1}">
      <dsp:nvSpPr>
        <dsp:cNvPr id="0" name=""/>
        <dsp:cNvSpPr/>
      </dsp:nvSpPr>
      <dsp:spPr>
        <a:xfrm rot="10800000">
          <a:off x="1868329" y="1803508"/>
          <a:ext cx="7264418" cy="1381233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086" tIns="72390" rIns="135128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Capacitación virtual con su respectiva evaluación al personal de cafetería y conductores durante la pandemia.</a:t>
          </a:r>
        </a:p>
      </dsp:txBody>
      <dsp:txXfrm rot="10800000">
        <a:off x="2213637" y="1803508"/>
        <a:ext cx="6919110" cy="1381233"/>
      </dsp:txXfrm>
    </dsp:sp>
    <dsp:sp modelId="{09B67FE6-4F4D-4AD8-AB09-1AD8678F4DF8}">
      <dsp:nvSpPr>
        <dsp:cNvPr id="0" name=""/>
        <dsp:cNvSpPr/>
      </dsp:nvSpPr>
      <dsp:spPr>
        <a:xfrm>
          <a:off x="1330794" y="1794412"/>
          <a:ext cx="1381233" cy="139942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BC7ED-621F-40FD-9CF8-DF0704540A00}">
      <dsp:nvSpPr>
        <dsp:cNvPr id="0" name=""/>
        <dsp:cNvSpPr/>
      </dsp:nvSpPr>
      <dsp:spPr>
        <a:xfrm rot="10800000">
          <a:off x="1967745" y="3606145"/>
          <a:ext cx="7131863" cy="1381233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086" tIns="72390" rIns="135128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Trámite de 144 solicitudes de prestamos de equipos de computo para desarrollar la modalidad de trabajo en casa. </a:t>
          </a:r>
        </a:p>
      </dsp:txBody>
      <dsp:txXfrm rot="10800000">
        <a:off x="2313053" y="3606145"/>
        <a:ext cx="6786555" cy="1381233"/>
      </dsp:txXfrm>
    </dsp:sp>
    <dsp:sp modelId="{F12152F0-6746-4DCD-B102-069374C23A08}">
      <dsp:nvSpPr>
        <dsp:cNvPr id="0" name=""/>
        <dsp:cNvSpPr/>
      </dsp:nvSpPr>
      <dsp:spPr>
        <a:xfrm>
          <a:off x="1363932" y="3606145"/>
          <a:ext cx="1381233" cy="138123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A5BD-AE8F-4D83-A462-3BCAEF74EB68}">
      <dsp:nvSpPr>
        <dsp:cNvPr id="0" name=""/>
        <dsp:cNvSpPr/>
      </dsp:nvSpPr>
      <dsp:spPr>
        <a:xfrm>
          <a:off x="2755" y="585579"/>
          <a:ext cx="2686194" cy="716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>
              <a:latin typeface="Arial" panose="020B0604020202020204" pitchFamily="34" charset="0"/>
              <a:cs typeface="Arial" panose="020B0604020202020204" pitchFamily="34" charset="0"/>
            </a:rPr>
            <a:t>RECEPCIÓN DE COMUNICACIONES </a:t>
          </a:r>
          <a:endParaRPr lang="es-CO" sz="2000" kern="1200" dirty="0"/>
        </a:p>
      </dsp:txBody>
      <dsp:txXfrm>
        <a:off x="2755" y="585579"/>
        <a:ext cx="2686194" cy="716196"/>
      </dsp:txXfrm>
    </dsp:sp>
    <dsp:sp modelId="{6D046249-648B-4084-A629-B3602C057DB6}">
      <dsp:nvSpPr>
        <dsp:cNvPr id="0" name=""/>
        <dsp:cNvSpPr/>
      </dsp:nvSpPr>
      <dsp:spPr>
        <a:xfrm>
          <a:off x="2755" y="1301776"/>
          <a:ext cx="2686194" cy="3019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Se recibieron y tramitaron 11.901 comunicaciones, la cuales fueron radicadas, clasificadas y entregadas a las oficinas competentes</a:t>
          </a:r>
          <a:endParaRPr lang="es-CO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/>
        </a:p>
      </dsp:txBody>
      <dsp:txXfrm>
        <a:off x="2755" y="1301776"/>
        <a:ext cx="2686194" cy="3019500"/>
      </dsp:txXfrm>
    </dsp:sp>
    <dsp:sp modelId="{BC3FE9AD-B1BC-40AB-B87B-F1415CA2EAE3}">
      <dsp:nvSpPr>
        <dsp:cNvPr id="0" name=""/>
        <dsp:cNvSpPr/>
      </dsp:nvSpPr>
      <dsp:spPr>
        <a:xfrm>
          <a:off x="3065017" y="585579"/>
          <a:ext cx="2686194" cy="7161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>
              <a:latin typeface="Arial" panose="020B0604020202020204" pitchFamily="34" charset="0"/>
              <a:cs typeface="Arial" panose="020B0604020202020204" pitchFamily="34" charset="0"/>
            </a:rPr>
            <a:t>PIGA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5017" y="585579"/>
        <a:ext cx="2686194" cy="716196"/>
      </dsp:txXfrm>
    </dsp:sp>
    <dsp:sp modelId="{14B40772-5441-4A26-9B4E-6EBD00835019}">
      <dsp:nvSpPr>
        <dsp:cNvPr id="0" name=""/>
        <dsp:cNvSpPr/>
      </dsp:nvSpPr>
      <dsp:spPr>
        <a:xfrm>
          <a:off x="3065017" y="1301776"/>
          <a:ext cx="2686194" cy="3019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Se dispuso de 40 Bici parqueaderos para incentivar el uso de la bicicleta. 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Se realizó la actividad de lavado de taques.</a:t>
          </a:r>
          <a:endParaRPr lang="es-CO" sz="2000" kern="1200" dirty="0"/>
        </a:p>
      </dsp:txBody>
      <dsp:txXfrm>
        <a:off x="3065017" y="1301776"/>
        <a:ext cx="2686194" cy="3019500"/>
      </dsp:txXfrm>
    </dsp:sp>
    <dsp:sp modelId="{A4496E37-B011-4AE9-8AC9-522D1AD51184}">
      <dsp:nvSpPr>
        <dsp:cNvPr id="0" name=""/>
        <dsp:cNvSpPr/>
      </dsp:nvSpPr>
      <dsp:spPr>
        <a:xfrm>
          <a:off x="6127279" y="585579"/>
          <a:ext cx="2686194" cy="7161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ALMACEN</a:t>
          </a:r>
          <a:endParaRPr lang="es-CO" sz="2000" kern="1200" dirty="0"/>
        </a:p>
      </dsp:txBody>
      <dsp:txXfrm>
        <a:off x="6127279" y="585579"/>
        <a:ext cx="2686194" cy="716196"/>
      </dsp:txXfrm>
    </dsp:sp>
    <dsp:sp modelId="{4D91A12E-468D-4637-AA63-4AAAD85F9C04}">
      <dsp:nvSpPr>
        <dsp:cNvPr id="0" name=""/>
        <dsp:cNvSpPr/>
      </dsp:nvSpPr>
      <dsp:spPr>
        <a:xfrm>
          <a:off x="6127279" y="1301776"/>
          <a:ext cx="2686194" cy="30195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Se logró reducir a tres (3) días el tiempo máximo de respuesta para solicitudes de papelería.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Se efectuó toma física de inventarios con un avance de 57.4 %.</a:t>
          </a:r>
          <a:endParaRPr lang="es-CO" sz="2000" kern="1200" dirty="0"/>
        </a:p>
      </dsp:txBody>
      <dsp:txXfrm>
        <a:off x="6127279" y="1301776"/>
        <a:ext cx="2686194" cy="30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049C5-2FD1-4EE0-B6E2-4A4478CF417F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A0B3-8ECD-46C1-ADAE-3B3E4AB2A3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544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Durante la presente vigencia, la gestión de Dirección de Tecnologías de la Información y las Comunicaciones, ha</a:t>
            </a:r>
            <a:r>
              <a:rPr lang="es-CO" baseline="0" dirty="0"/>
              <a:t> sido fundamental por cuanto, la utilización de la tecnologías ha permitido continuar la gestión institucional sin interrupciones; en tal sentido, ha proporcionado las herramientas  para que la entidad siga estando en contacto con los ciudadanos y los funcionarios realicen trabajo domiciliario con éxito. Se ha brindado atención a todas las solicitudes de soporte, las cuales a 30 de septiembre ascienden a 6.548. De igual forma, se ha dado atención y soporte a los Sujetos de control para que presenten información y rindas sus cuentas de forma normal.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443C-CEC1-42CC-B79F-27A8EA621824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9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Oficina de Control Interno enmarca sus actuaciones  en los Roles definidos</a:t>
            </a:r>
            <a:r>
              <a:rPr lang="es-CO" baseline="0" dirty="0"/>
              <a:t> en el </a:t>
            </a:r>
            <a:r>
              <a:rPr lang="es-CO" baseline="0" dirty="0" err="1"/>
              <a:t>Dec</a:t>
            </a:r>
            <a:r>
              <a:rPr lang="es-CO" baseline="0" dirty="0"/>
              <a:t>. 648 de 2017;  en atención a lo cual realiza diferentes actividades enfocadas a ejercer  liderazgo en la mejora continua, el enfoque hacia la prevención y la evaluación de los Riesgos, actividad que cumple de forma trimestral, incluyendo los riesgos de Corrupción y de Seguridad de la Información.</a:t>
            </a:r>
          </a:p>
          <a:p>
            <a:r>
              <a:rPr lang="es-CO" baseline="0" dirty="0"/>
              <a:t>Durante lo corrido del presente año, suma mas de 140 actividades, en  desarrollo de los 5 roles asignados.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443C-CEC1-42CC-B79F-27A8EA621824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55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04DB2B-1843-3643-8E43-CFBF2BFB0742}"/>
              </a:ext>
            </a:extLst>
          </p:cNvPr>
          <p:cNvSpPr txBox="1"/>
          <p:nvPr/>
        </p:nvSpPr>
        <p:spPr>
          <a:xfrm>
            <a:off x="453081" y="5596630"/>
            <a:ext cx="6392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GESTIÓN DEL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35360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490328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Gestión Jurídica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490328" y="1174077"/>
            <a:ext cx="6652594" cy="296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ÉXITO PROCESAL = SENTENCIAS</a:t>
            </a:r>
            <a:endParaRPr lang="es-MX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x-non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</a:t>
            </a:r>
            <a:r>
              <a:rPr lang="es-C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otificadas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x-non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x-none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r>
              <a:rPr lang="x-non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</a:t>
            </a:r>
          </a:p>
          <a:p>
            <a:pPr algn="just"/>
            <a:endParaRPr lang="es-MX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6683508-3C96-4785-BBC3-4A6590877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99" y="3229525"/>
            <a:ext cx="4277113" cy="2851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151E1AD-1565-4254-A8B6-5D875DCE4D09}"/>
              </a:ext>
            </a:extLst>
          </p:cNvPr>
          <p:cNvSpPr txBox="1"/>
          <p:nvPr/>
        </p:nvSpPr>
        <p:spPr>
          <a:xfrm>
            <a:off x="7168579" y="1825024"/>
            <a:ext cx="4590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Éxito procesal </a:t>
            </a:r>
            <a:r>
              <a:rPr lang="es-MX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94 %</a:t>
            </a:r>
            <a:endParaRPr lang="es-CO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B9000D7-D77A-4928-913F-8986DA856FF0}"/>
              </a:ext>
            </a:extLst>
          </p:cNvPr>
          <p:cNvSpPr txBox="1"/>
          <p:nvPr/>
        </p:nvSpPr>
        <p:spPr>
          <a:xfrm>
            <a:off x="490328" y="4089451"/>
            <a:ext cx="65465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ACTUACIONES ADMINISTRATIVAS: </a:t>
            </a:r>
          </a:p>
          <a:p>
            <a:endParaRPr lang="es-MX" dirty="0"/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emitieron 174 conceptos jurídicos  y de legalidad.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8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04DB2B-1843-3643-8E43-CFBF2BFB0742}"/>
              </a:ext>
            </a:extLst>
          </p:cNvPr>
          <p:cNvSpPr txBox="1"/>
          <p:nvPr/>
        </p:nvSpPr>
        <p:spPr>
          <a:xfrm>
            <a:off x="-82379" y="5616691"/>
            <a:ext cx="715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GESTIÓN TECNOLOGÍAS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68450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30480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278296" y="400427"/>
            <a:ext cx="1020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Gestión de la Información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F36FF4-761F-47E2-ABB4-16C4A31A65EA}"/>
              </a:ext>
            </a:extLst>
          </p:cNvPr>
          <p:cNvSpPr txBox="1">
            <a:spLocks/>
          </p:cNvSpPr>
          <p:nvPr/>
        </p:nvSpPr>
        <p:spPr>
          <a:xfrm>
            <a:off x="449254" y="1497198"/>
            <a:ext cx="6571487" cy="3989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Conclusión fase AS IS Proyecto de Arquitectura Empresarial.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Información para la Calificación de la Gestión Fiscal SICGEFIS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Integrado de Trazabilidad del Control Fiscal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Migración Aplicativo Tablero de Control a una herramienta en línea  </a:t>
            </a:r>
          </a:p>
          <a:p>
            <a:pPr marL="0" indent="0">
              <a:buNone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365, </a:t>
            </a:r>
            <a:r>
              <a:rPr lang="es-C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Endpoint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Aranda, Office, Entro en producción Teams, Desarrollos para SAE/SAI (Si-Capital), Firma Electrónica 472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Adquisición de dos (2) licencias adicionales de Aranda </a:t>
            </a: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DeskV8, que permiten mayor eficiencia.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Capacitaciones</a:t>
            </a:r>
          </a:p>
          <a:p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SIVICOF, SIGESPRO, Sistema SIMUC, SECOP II (Servicio Electrónico de Contratación Pública), Microsoft TEAMS</a:t>
            </a:r>
          </a:p>
          <a:p>
            <a:pPr marL="285750" indent="-285750" algn="just"/>
            <a:endParaRPr lang="es-CO" sz="1600" dirty="0"/>
          </a:p>
          <a:p>
            <a:pPr marL="0" indent="0" algn="just">
              <a:buNone/>
            </a:pPr>
            <a:endParaRPr lang="es-CO" sz="1600" dirty="0"/>
          </a:p>
          <a:p>
            <a:pPr algn="just"/>
            <a:endParaRPr lang="es-CO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5CAD148-A022-4602-928B-9846C96D53FF}"/>
              </a:ext>
            </a:extLst>
          </p:cNvPr>
          <p:cNvSpPr txBox="1"/>
          <p:nvPr/>
        </p:nvSpPr>
        <p:spPr>
          <a:xfrm>
            <a:off x="3724782" y="1117841"/>
            <a:ext cx="3746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Alcanzados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137390" y="2474656"/>
            <a:ext cx="3926027" cy="2614999"/>
            <a:chOff x="19588" y="1174077"/>
            <a:chExt cx="8082433" cy="4984859"/>
          </a:xfrm>
          <a:solidFill>
            <a:srgbClr val="FF0000"/>
          </a:solidFill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l="20811"/>
            <a:stretch/>
          </p:blipFill>
          <p:spPr>
            <a:xfrm>
              <a:off x="19588" y="1174077"/>
              <a:ext cx="8082433" cy="49848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l="31457" t="24621" r="24643" b="20023"/>
            <a:stretch/>
          </p:blipFill>
          <p:spPr>
            <a:xfrm>
              <a:off x="4387985" y="3583250"/>
              <a:ext cx="3459649" cy="257568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428743" y="256324"/>
            <a:ext cx="10354887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5660" t="45260" r="11618" b="18515"/>
          <a:stretch/>
        </p:blipFill>
        <p:spPr>
          <a:xfrm>
            <a:off x="8298937" y="2795511"/>
            <a:ext cx="2400201" cy="214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/>
          <p:cNvSpPr/>
          <p:nvPr/>
        </p:nvSpPr>
        <p:spPr>
          <a:xfrm>
            <a:off x="4327738" y="1221973"/>
            <a:ext cx="3087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endParaRPr lang="es-ES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08610" y="2196852"/>
            <a:ext cx="6606319" cy="3338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6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 para la interacción  de los ciudadanos.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públicos de la entidad para trabajo domiciliario – pandemia.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Aplicativos web continuidad  de la gestión de la entidad.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y actualización página web.</a:t>
            </a:r>
          </a:p>
          <a:p>
            <a:pPr algn="ctr"/>
            <a:endParaRPr lang="es-CO" sz="2600" i="1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465286" y="346553"/>
            <a:ext cx="98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GESTION DE INFRAESTRUCTURA Y SERVICIOS  DE TI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5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04DB2B-1843-3643-8E43-CFBF2BFB0742}"/>
              </a:ext>
            </a:extLst>
          </p:cNvPr>
          <p:cNvSpPr txBox="1"/>
          <p:nvPr/>
        </p:nvSpPr>
        <p:spPr>
          <a:xfrm>
            <a:off x="-1" y="5394269"/>
            <a:ext cx="698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EVALUACIÓN Y MEJORA</a:t>
            </a:r>
          </a:p>
        </p:txBody>
      </p:sp>
    </p:spTree>
    <p:extLst>
      <p:ext uri="{BB962C8B-B14F-4D97-AF65-F5344CB8AC3E}">
        <p14:creationId xmlns:p14="http://schemas.microsoft.com/office/powerpoint/2010/main" val="276941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-48336" y="256324"/>
            <a:ext cx="10354887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-48336" y="231998"/>
            <a:ext cx="987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PROCESO DE EVALUACIÓN Y MEJORA</a:t>
            </a:r>
          </a:p>
        </p:txBody>
      </p:sp>
      <p:sp>
        <p:nvSpPr>
          <p:cNvPr id="33" name="26 Rectángulo"/>
          <p:cNvSpPr/>
          <p:nvPr/>
        </p:nvSpPr>
        <p:spPr>
          <a:xfrm>
            <a:off x="8392953" y="1481853"/>
            <a:ext cx="3013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648 de 2017 </a:t>
            </a:r>
            <a:endParaRPr lang="es-CO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467531" y="2415991"/>
            <a:ext cx="10938871" cy="1163264"/>
            <a:chOff x="393031" y="4834471"/>
            <a:chExt cx="10483740" cy="1163264"/>
          </a:xfrm>
        </p:grpSpPr>
        <p:sp>
          <p:nvSpPr>
            <p:cNvPr id="20" name="Forma libre 19"/>
            <p:cNvSpPr/>
            <p:nvPr/>
          </p:nvSpPr>
          <p:spPr>
            <a:xfrm>
              <a:off x="393031" y="4834472"/>
              <a:ext cx="2860676" cy="1082066"/>
            </a:xfrm>
            <a:custGeom>
              <a:avLst/>
              <a:gdLst>
                <a:gd name="connsiteX0" fmla="*/ 0 w 2860676"/>
                <a:gd name="connsiteY0" fmla="*/ 0 h 999377"/>
                <a:gd name="connsiteX1" fmla="*/ 2860676 w 2860676"/>
                <a:gd name="connsiteY1" fmla="*/ 0 h 999377"/>
                <a:gd name="connsiteX2" fmla="*/ 2860676 w 2860676"/>
                <a:gd name="connsiteY2" fmla="*/ 999377 h 999377"/>
                <a:gd name="connsiteX3" fmla="*/ 0 w 2860676"/>
                <a:gd name="connsiteY3" fmla="*/ 999377 h 999377"/>
                <a:gd name="connsiteX4" fmla="*/ 0 w 2860676"/>
                <a:gd name="connsiteY4" fmla="*/ 0 h 99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0676" h="999377">
                  <a:moveTo>
                    <a:pt x="0" y="0"/>
                  </a:moveTo>
                  <a:lnTo>
                    <a:pt x="2860676" y="0"/>
                  </a:lnTo>
                  <a:lnTo>
                    <a:pt x="2860676" y="999377"/>
                  </a:lnTo>
                  <a:lnTo>
                    <a:pt x="0" y="999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402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0" rIns="879136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b="1" i="1" kern="1200" spc="50" dirty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LIDERAZGO ESTRATÉGICO</a:t>
              </a:r>
            </a:p>
          </p:txBody>
        </p:sp>
        <p:sp>
          <p:nvSpPr>
            <p:cNvPr id="38" name="Elipse 37"/>
            <p:cNvSpPr/>
            <p:nvPr/>
          </p:nvSpPr>
          <p:spPr>
            <a:xfrm>
              <a:off x="2708078" y="4941870"/>
              <a:ext cx="1010676" cy="1010676"/>
            </a:xfrm>
            <a:prstGeom prst="ellipse">
              <a:avLst/>
            </a:prstGeom>
            <a:solidFill>
              <a:schemeClr val="accent1">
                <a:lumMod val="75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orma libre 39"/>
            <p:cNvSpPr/>
            <p:nvPr/>
          </p:nvSpPr>
          <p:spPr>
            <a:xfrm>
              <a:off x="4108856" y="4834471"/>
              <a:ext cx="3066052" cy="1124492"/>
            </a:xfrm>
            <a:custGeom>
              <a:avLst/>
              <a:gdLst>
                <a:gd name="connsiteX0" fmla="*/ 0 w 2887646"/>
                <a:gd name="connsiteY0" fmla="*/ 0 h 1108806"/>
                <a:gd name="connsiteX1" fmla="*/ 2887646 w 2887646"/>
                <a:gd name="connsiteY1" fmla="*/ 0 h 1108806"/>
                <a:gd name="connsiteX2" fmla="*/ 2887646 w 2887646"/>
                <a:gd name="connsiteY2" fmla="*/ 1108806 h 1108806"/>
                <a:gd name="connsiteX3" fmla="*/ 0 w 2887646"/>
                <a:gd name="connsiteY3" fmla="*/ 1108806 h 1108806"/>
                <a:gd name="connsiteX4" fmla="*/ 0 w 2887646"/>
                <a:gd name="connsiteY4" fmla="*/ 0 h 110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646" h="1108806">
                  <a:moveTo>
                    <a:pt x="0" y="0"/>
                  </a:moveTo>
                  <a:lnTo>
                    <a:pt x="2887646" y="0"/>
                  </a:lnTo>
                  <a:lnTo>
                    <a:pt x="2887646" y="1108806"/>
                  </a:lnTo>
                  <a:lnTo>
                    <a:pt x="0" y="1108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884572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b="1" i="1" kern="1200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ENFOQUE HACIA LA PREVENCIÓN</a:t>
              </a:r>
            </a:p>
          </p:txBody>
        </p:sp>
        <p:sp>
          <p:nvSpPr>
            <p:cNvPr id="41" name="Elipse 40"/>
            <p:cNvSpPr/>
            <p:nvPr/>
          </p:nvSpPr>
          <p:spPr>
            <a:xfrm>
              <a:off x="6488700" y="4987059"/>
              <a:ext cx="1010676" cy="1010676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orma libre 42"/>
            <p:cNvSpPr/>
            <p:nvPr/>
          </p:nvSpPr>
          <p:spPr>
            <a:xfrm>
              <a:off x="7573380" y="4834471"/>
              <a:ext cx="2927900" cy="1076152"/>
            </a:xfrm>
            <a:custGeom>
              <a:avLst/>
              <a:gdLst>
                <a:gd name="connsiteX0" fmla="*/ 0 w 2927900"/>
                <a:gd name="connsiteY0" fmla="*/ 0 h 1303611"/>
                <a:gd name="connsiteX1" fmla="*/ 2927900 w 2927900"/>
                <a:gd name="connsiteY1" fmla="*/ 0 h 1303611"/>
                <a:gd name="connsiteX2" fmla="*/ 2927900 w 2927900"/>
                <a:gd name="connsiteY2" fmla="*/ 1303611 h 1303611"/>
                <a:gd name="connsiteX3" fmla="*/ 0 w 2927900"/>
                <a:gd name="connsiteY3" fmla="*/ 1303611 h 1303611"/>
                <a:gd name="connsiteX4" fmla="*/ 0 w 2927900"/>
                <a:gd name="connsiteY4" fmla="*/ 0 h 130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7900" h="1303611">
                  <a:moveTo>
                    <a:pt x="0" y="0"/>
                  </a:moveTo>
                  <a:lnTo>
                    <a:pt x="2927900" y="0"/>
                  </a:lnTo>
                  <a:lnTo>
                    <a:pt x="2927900" y="1303611"/>
                  </a:lnTo>
                  <a:lnTo>
                    <a:pt x="0" y="13036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0" rIns="893939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200" b="1" i="1" kern="1200" spc="5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lt"/>
                  <a:ea typeface="+mn-ea"/>
                  <a:cs typeface="+mn-cs"/>
                </a:rPr>
                <a:t>EVALUACIÓN DE LA GESTIÓN DEL RIESGO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9866095" y="4837883"/>
              <a:ext cx="1010676" cy="1010676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CuadroTexto 14"/>
          <p:cNvSpPr txBox="1"/>
          <p:nvPr/>
        </p:nvSpPr>
        <p:spPr>
          <a:xfrm>
            <a:off x="2951371" y="2624294"/>
            <a:ext cx="9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917299" y="2665573"/>
            <a:ext cx="9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0463348" y="2568579"/>
            <a:ext cx="9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67758" y="1174077"/>
            <a:ext cx="3193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3143909" y="1416234"/>
            <a:ext cx="550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Control Interno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redondeado 46"/>
          <p:cNvSpPr/>
          <p:nvPr/>
        </p:nvSpPr>
        <p:spPr>
          <a:xfrm flipH="1">
            <a:off x="2963112" y="1305813"/>
            <a:ext cx="45719" cy="696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redondeado 47"/>
          <p:cNvSpPr/>
          <p:nvPr/>
        </p:nvSpPr>
        <p:spPr>
          <a:xfrm>
            <a:off x="8321964" y="1536478"/>
            <a:ext cx="45719" cy="319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67"/>
          <p:cNvSpPr/>
          <p:nvPr/>
        </p:nvSpPr>
        <p:spPr>
          <a:xfrm>
            <a:off x="2510151" y="4038023"/>
            <a:ext cx="6982923" cy="584715"/>
          </a:xfrm>
          <a:prstGeom prst="rect">
            <a:avLst/>
          </a:prstGeom>
        </p:spPr>
        <p:txBody>
          <a:bodyPr wrap="square" lIns="91379" tIns="45690" rIns="91379" bIns="45690">
            <a:spAutoFit/>
          </a:bodyPr>
          <a:lstStyle/>
          <a:p>
            <a:pPr lvl="0" algn="just" defTabSz="429500"/>
            <a:r>
              <a:rPr lang="es-CO" sz="3200" b="1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EVALUACIÓN Y SEGUIMIENTO</a:t>
            </a:r>
          </a:p>
        </p:txBody>
      </p:sp>
      <p:sp>
        <p:nvSpPr>
          <p:cNvPr id="27" name="Rectángulo 67"/>
          <p:cNvSpPr/>
          <p:nvPr/>
        </p:nvSpPr>
        <p:spPr>
          <a:xfrm>
            <a:off x="2510151" y="5172758"/>
            <a:ext cx="9856791" cy="584715"/>
          </a:xfrm>
          <a:prstGeom prst="rect">
            <a:avLst/>
          </a:prstGeom>
        </p:spPr>
        <p:txBody>
          <a:bodyPr wrap="square" lIns="91379" tIns="45690" rIns="91379" bIns="45690">
            <a:spAutoFit/>
          </a:bodyPr>
          <a:lstStyle/>
          <a:p>
            <a:pPr lvl="0" algn="just" defTabSz="429500"/>
            <a:r>
              <a:rPr lang="es-CO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RELACIÓN CON ENTES EXTERNOS DE CONTROL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C7DACC0A-8B36-4064-8B7A-55316FC45FD3}"/>
              </a:ext>
            </a:extLst>
          </p:cNvPr>
          <p:cNvSpPr/>
          <p:nvPr/>
        </p:nvSpPr>
        <p:spPr>
          <a:xfrm>
            <a:off x="1390501" y="3812327"/>
            <a:ext cx="1054553" cy="1010676"/>
          </a:xfrm>
          <a:prstGeom prst="ellipse">
            <a:avLst/>
          </a:prstGeom>
          <a:solidFill>
            <a:schemeClr val="accent1">
              <a:lumMod val="75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26BB3D0D-38E3-4C49-91E5-373272B19B79}"/>
              </a:ext>
            </a:extLst>
          </p:cNvPr>
          <p:cNvSpPr/>
          <p:nvPr/>
        </p:nvSpPr>
        <p:spPr>
          <a:xfrm>
            <a:off x="1369359" y="4959778"/>
            <a:ext cx="1054553" cy="1010676"/>
          </a:xfrm>
          <a:prstGeom prst="ellipse">
            <a:avLst/>
          </a:prstGeom>
          <a:solidFill>
            <a:schemeClr val="accent1">
              <a:lumMod val="75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9EB7636A-AF62-4AA0-9A63-6C3C31879420}"/>
              </a:ext>
            </a:extLst>
          </p:cNvPr>
          <p:cNvSpPr txBox="1"/>
          <p:nvPr/>
        </p:nvSpPr>
        <p:spPr>
          <a:xfrm>
            <a:off x="1449729" y="3963722"/>
            <a:ext cx="9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C72302D-AC52-451C-B260-BA06A6778082}"/>
              </a:ext>
            </a:extLst>
          </p:cNvPr>
          <p:cNvSpPr txBox="1"/>
          <p:nvPr/>
        </p:nvSpPr>
        <p:spPr>
          <a:xfrm>
            <a:off x="1449729" y="5098025"/>
            <a:ext cx="9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56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Virtualización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A08D26C-3527-FB4D-9167-F513B1DC5633}"/>
              </a:ext>
            </a:extLst>
          </p:cNvPr>
          <p:cNvSpPr txBox="1"/>
          <p:nvPr/>
        </p:nvSpPr>
        <p:spPr>
          <a:xfrm rot="16200000">
            <a:off x="9413140" y="3519783"/>
            <a:ext cx="4906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1026" name="Picture 2" descr="Gracias! | Talarunners">
            <a:extLst>
              <a:ext uri="{FF2B5EF4-FFF2-40B4-BE49-F238E27FC236}">
                <a16:creationId xmlns:a16="http://schemas.microsoft.com/office/drawing/2014/main" xmlns="" id="{719572CE-69DB-4B92-9DD8-82CC93F2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05" y="1595622"/>
            <a:ext cx="8825947" cy="32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30480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771712" y="414213"/>
            <a:ext cx="56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Virtualización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7FAF77C-0712-4B07-9BA8-EA697F4F5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29709"/>
              </p:ext>
            </p:extLst>
          </p:nvPr>
        </p:nvGraphicFramePr>
        <p:xfrm>
          <a:off x="1127536" y="914400"/>
          <a:ext cx="8940800" cy="52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2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172276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Logros Alcanzados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E1DB83F-EE61-4941-8C5A-F0CE8D4EB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891127"/>
              </p:ext>
            </p:extLst>
          </p:nvPr>
        </p:nvGraphicFramePr>
        <p:xfrm>
          <a:off x="217710" y="1174077"/>
          <a:ext cx="10463542" cy="498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159023" y="419810"/>
            <a:ext cx="10721011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1066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contingencia ante emergencia del COVID-19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xmlns="" id="{54B6BA44-4D57-45E1-AAAD-4EB124E2AD6C}"/>
              </a:ext>
            </a:extLst>
          </p:cNvPr>
          <p:cNvSpPr txBox="1">
            <a:spLocks/>
          </p:cNvSpPr>
          <p:nvPr/>
        </p:nvSpPr>
        <p:spPr>
          <a:xfrm>
            <a:off x="446285" y="1822767"/>
            <a:ext cx="5078314" cy="70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Protocolo de Trabajo en Casa</a:t>
            </a:r>
          </a:p>
          <a:p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8" descr="Vector Premium | Diseñador en el puesto de trabajo, puesto de trabajo.  equipo creativo en el interior de la oficina.">
            <a:extLst>
              <a:ext uri="{FF2B5EF4-FFF2-40B4-BE49-F238E27FC236}">
                <a16:creationId xmlns:a16="http://schemas.microsoft.com/office/drawing/2014/main" xmlns="" id="{B25D52C9-6623-4860-8095-565B3AC0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3" y="2717226"/>
            <a:ext cx="3020063" cy="2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xmlns="" id="{BD67E722-D0D1-4742-8205-2D98D30B3FFF}"/>
              </a:ext>
            </a:extLst>
          </p:cNvPr>
          <p:cNvSpPr txBox="1">
            <a:spLocks/>
          </p:cNvSpPr>
          <p:nvPr/>
        </p:nvSpPr>
        <p:spPr>
          <a:xfrm>
            <a:off x="6172200" y="1364976"/>
            <a:ext cx="5181600" cy="4811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Protocolo de Bioseguridad para el trabajo seguro y la reactivación laboral en la Contraloría de Bogotá, D.C.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Distanciamiento social">
            <a:extLst>
              <a:ext uri="{FF2B5EF4-FFF2-40B4-BE49-F238E27FC236}">
                <a16:creationId xmlns:a16="http://schemas.microsoft.com/office/drawing/2014/main" xmlns="" id="{4C4AEA93-D6FE-40BA-845A-720892428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28394" y="3429000"/>
            <a:ext cx="1517377" cy="1517377"/>
          </a:xfrm>
          <a:prstGeom prst="rect">
            <a:avLst/>
          </a:prstGeom>
        </p:spPr>
      </p:pic>
      <p:pic>
        <p:nvPicPr>
          <p:cNvPr id="4" name="Gráfico 3" descr="Fiebre">
            <a:extLst>
              <a:ext uri="{FF2B5EF4-FFF2-40B4-BE49-F238E27FC236}">
                <a16:creationId xmlns:a16="http://schemas.microsoft.com/office/drawing/2014/main" xmlns="" id="{700320EF-DD10-4C30-9367-DB70E9E0E7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55477" y="4762338"/>
            <a:ext cx="1318595" cy="1318595"/>
          </a:xfrm>
          <a:prstGeom prst="rect">
            <a:avLst/>
          </a:prstGeom>
        </p:spPr>
      </p:pic>
      <p:pic>
        <p:nvPicPr>
          <p:cNvPr id="5" name="Gráfico 4" descr="Cara con máscara">
            <a:extLst>
              <a:ext uri="{FF2B5EF4-FFF2-40B4-BE49-F238E27FC236}">
                <a16:creationId xmlns:a16="http://schemas.microsoft.com/office/drawing/2014/main" xmlns="" id="{FA072539-F3EF-4085-99E5-887FCF57C7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08859" y="3538465"/>
            <a:ext cx="1364976" cy="136497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04DB2B-1843-3643-8E43-CFBF2BFB0742}"/>
              </a:ext>
            </a:extLst>
          </p:cNvPr>
          <p:cNvSpPr txBox="1"/>
          <p:nvPr/>
        </p:nvSpPr>
        <p:spPr>
          <a:xfrm>
            <a:off x="-1" y="5646057"/>
            <a:ext cx="698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GESTIÓN ADMINISTRATIVA Y FINANCIERA</a:t>
            </a:r>
          </a:p>
        </p:txBody>
      </p:sp>
    </p:spTree>
    <p:extLst>
      <p:ext uri="{BB962C8B-B14F-4D97-AF65-F5344CB8AC3E}">
        <p14:creationId xmlns:p14="http://schemas.microsoft.com/office/powerpoint/2010/main" val="185743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503583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536812" y="463352"/>
            <a:ext cx="1008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asignado vigencia 2020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85338" y="6115293"/>
            <a:ext cx="5477925" cy="703619"/>
          </a:xfrm>
          <a:prstGeom prst="rect">
            <a:avLst/>
          </a:prstGeom>
        </p:spPr>
      </p:pic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xmlns="" id="{50142F16-5437-4C0B-BFB0-C1FD2B3C3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76372"/>
              </p:ext>
            </p:extLst>
          </p:nvPr>
        </p:nvGraphicFramePr>
        <p:xfrm>
          <a:off x="536812" y="1182871"/>
          <a:ext cx="7563135" cy="214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9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18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75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ASIGNADO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EJECUCION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06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funcionamiento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$159.082.785.000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29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$9.256.350.000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280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Total, gastos e inversiones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$168.339.135.000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193E832-E076-4586-9284-77D728170477}"/>
              </a:ext>
            </a:extLst>
          </p:cNvPr>
          <p:cNvSpPr/>
          <p:nvPr/>
        </p:nvSpPr>
        <p:spPr>
          <a:xfrm>
            <a:off x="8099947" y="1403221"/>
            <a:ext cx="3555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Composición del presupuesto: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Gastos de funcionamiento, con una participación de 94.5%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Proyectos de inversión, con una participación del 5.5%.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8090B8B-44EE-4005-98E2-C9A168C36CDA}"/>
              </a:ext>
            </a:extLst>
          </p:cNvPr>
          <p:cNvSpPr/>
          <p:nvPr/>
        </p:nvSpPr>
        <p:spPr>
          <a:xfrm>
            <a:off x="536812" y="3373589"/>
            <a:ext cx="21291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Subdirección Financiera</a:t>
            </a:r>
          </a:p>
        </p:txBody>
      </p:sp>
      <p:sp>
        <p:nvSpPr>
          <p:cNvPr id="4" name="Rectángulo redondeado 8">
            <a:extLst>
              <a:ext uri="{FF2B5EF4-FFF2-40B4-BE49-F238E27FC236}">
                <a16:creationId xmlns:a16="http://schemas.microsoft.com/office/drawing/2014/main" xmlns="" id="{6A331393-C1BA-40F4-8D50-D2FA9F5FC297}"/>
              </a:ext>
            </a:extLst>
          </p:cNvPr>
          <p:cNvSpPr/>
          <p:nvPr/>
        </p:nvSpPr>
        <p:spPr>
          <a:xfrm>
            <a:off x="2728907" y="3738150"/>
            <a:ext cx="6209730" cy="511696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80AD864B-26EB-45D1-99E0-D4E107DC5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10296"/>
              </p:ext>
            </p:extLst>
          </p:nvPr>
        </p:nvGraphicFramePr>
        <p:xfrm>
          <a:off x="2728907" y="4319568"/>
          <a:ext cx="620973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515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15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de contratación radicados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515"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de contratación adelantados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515">
                <a:tc>
                  <a:txBody>
                    <a:bodyPr/>
                    <a:lstStyle/>
                    <a:p>
                      <a:pPr algn="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ejecución PAA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E5DBE20-DA37-4621-8EAE-0FF78947B666}"/>
              </a:ext>
            </a:extLst>
          </p:cNvPr>
          <p:cNvSpPr/>
          <p:nvPr/>
        </p:nvSpPr>
        <p:spPr>
          <a:xfrm>
            <a:off x="2665921" y="5782608"/>
            <a:ext cx="23006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>
                <a:latin typeface="Arial" panose="020B0604020202020204" pitchFamily="34" charset="0"/>
                <a:cs typeface="Arial" panose="020B0604020202020204" pitchFamily="34" charset="0"/>
              </a:rPr>
              <a:t>Fuente: Subdirección Contratación 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2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172276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Logros Alcanzados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E1DB83F-EE61-4941-8C5A-F0CE8D4EB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369451"/>
              </p:ext>
            </p:extLst>
          </p:nvPr>
        </p:nvGraphicFramePr>
        <p:xfrm>
          <a:off x="217710" y="1174077"/>
          <a:ext cx="10463542" cy="498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5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56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Alcanzados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A7F6DB4-1C58-4112-9546-F5835B8D8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561327"/>
              </p:ext>
            </p:extLst>
          </p:nvPr>
        </p:nvGraphicFramePr>
        <p:xfrm>
          <a:off x="1303130" y="1174077"/>
          <a:ext cx="8816229" cy="490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xmlns="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1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404DB2B-1843-3643-8E43-CFBF2BFB0742}"/>
              </a:ext>
            </a:extLst>
          </p:cNvPr>
          <p:cNvSpPr txBox="1"/>
          <p:nvPr/>
        </p:nvSpPr>
        <p:spPr>
          <a:xfrm>
            <a:off x="0" y="5797923"/>
            <a:ext cx="698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GESTIÓN JURÍDICA</a:t>
            </a:r>
          </a:p>
        </p:txBody>
      </p:sp>
    </p:spTree>
    <p:extLst>
      <p:ext uri="{BB962C8B-B14F-4D97-AF65-F5344CB8AC3E}">
        <p14:creationId xmlns:p14="http://schemas.microsoft.com/office/powerpoint/2010/main" val="1413320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1034</Words>
  <Application>Microsoft Office PowerPoint</Application>
  <PresentationFormat>Panorámica</PresentationFormat>
  <Paragraphs>132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contrabog</cp:lastModifiedBy>
  <cp:revision>74</cp:revision>
  <dcterms:created xsi:type="dcterms:W3CDTF">2016-09-20T14:18:51Z</dcterms:created>
  <dcterms:modified xsi:type="dcterms:W3CDTF">2020-11-05T00:55:22Z</dcterms:modified>
</cp:coreProperties>
</file>